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12.xml" ContentType="application/vnd.openxmlformats-officedocument.presentationml.notesSlide+xml"/>
  <Override PartName="/ppt/charts/chart9.xml" ContentType="application/vnd.openxmlformats-officedocument.drawingml.chart+xml"/>
  <Override PartName="/ppt/drawings/drawing3.xml" ContentType="application/vnd.openxmlformats-officedocument.drawingml.chartshap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0.xml" ContentType="application/vnd.openxmlformats-officedocument.drawingml.chart+xml"/>
  <Override PartName="/ppt/drawings/drawing4.xml" ContentType="application/vnd.openxmlformats-officedocument.drawingml.chartshapes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6.xml" ContentType="application/vnd.openxmlformats-officedocument.presentationml.notesSlide+xml"/>
  <Override PartName="/ppt/charts/chart15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notesSlides/notesSlide20.xml" ContentType="application/vnd.openxmlformats-officedocument.presentationml.notesSlide+xml"/>
  <Override PartName="/ppt/charts/chart18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6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7" r:id="rId3"/>
    <p:sldId id="334" r:id="rId4"/>
    <p:sldId id="333" r:id="rId5"/>
    <p:sldId id="290" r:id="rId6"/>
    <p:sldId id="289" r:id="rId7"/>
    <p:sldId id="292" r:id="rId8"/>
    <p:sldId id="343" r:id="rId9"/>
    <p:sldId id="291" r:id="rId10"/>
    <p:sldId id="307" r:id="rId11"/>
    <p:sldId id="344" r:id="rId12"/>
    <p:sldId id="336" r:id="rId13"/>
    <p:sldId id="345" r:id="rId14"/>
    <p:sldId id="355" r:id="rId15"/>
    <p:sldId id="353" r:id="rId16"/>
    <p:sldId id="338" r:id="rId17"/>
    <p:sldId id="346" r:id="rId18"/>
    <p:sldId id="340" r:id="rId19"/>
    <p:sldId id="341" r:id="rId20"/>
    <p:sldId id="348" r:id="rId21"/>
    <p:sldId id="349" r:id="rId22"/>
    <p:sldId id="313" r:id="rId23"/>
    <p:sldId id="270" r:id="rId24"/>
    <p:sldId id="327" r:id="rId25"/>
    <p:sldId id="356" r:id="rId26"/>
    <p:sldId id="357" r:id="rId27"/>
    <p:sldId id="281" r:id="rId28"/>
    <p:sldId id="332" r:id="rId29"/>
    <p:sldId id="358" r:id="rId30"/>
    <p:sldId id="287" r:id="rId31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00"/>
    <a:srgbClr val="00FF00"/>
    <a:srgbClr val="C5FF99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87792" autoAdjust="0"/>
  </p:normalViewPr>
  <p:slideViewPr>
    <p:cSldViewPr>
      <p:cViewPr varScale="1">
        <p:scale>
          <a:sx n="63" d="100"/>
          <a:sy n="63" d="100"/>
        </p:scale>
        <p:origin x="154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5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88"/>
    </p:cViewPr>
  </p:sorterViewPr>
  <p:notesViewPr>
    <p:cSldViewPr>
      <p:cViewPr varScale="1">
        <p:scale>
          <a:sx n="53" d="100"/>
          <a:sy n="53" d="100"/>
        </p:scale>
        <p:origin x="-2952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8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7176399825022068E-2"/>
          <c:y val="4.4858665394098524E-2"/>
          <c:w val="0.9458231627296585"/>
          <c:h val="0.7797709377236971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'Слайд 3'!$A$6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Pt>
            <c:idx val="2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3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4"/>
            <c:invertIfNegative val="0"/>
            <c:bubble3D val="0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1.3521981627296592E-2"/>
                  <c:y val="1.67353528533233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7112204724409451E-2"/>
                  <c:y val="1.61012568539782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3757874015748042E-2"/>
                  <c:y val="1.84016433971607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514676290463692E-2"/>
                  <c:y val="6.90061627393527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1792432195975503E-2"/>
                  <c:y val="9.200821698580356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3'!$B$5:$F$5</c:f>
              <c:strCache>
                <c:ptCount val="5"/>
                <c:pt idx="0">
                  <c:v>Факт 2016 г.</c:v>
                </c:pt>
                <c:pt idx="1">
                  <c:v>Оценка 2017 г.</c:v>
                </c:pt>
                <c:pt idx="2">
                  <c:v>План на  2018</c:v>
                </c:pt>
                <c:pt idx="3">
                  <c:v>План на  2019</c:v>
                </c:pt>
                <c:pt idx="4">
                  <c:v>План на  2020</c:v>
                </c:pt>
              </c:strCache>
            </c:strRef>
          </c:cat>
          <c:val>
            <c:numRef>
              <c:f>'Слайд 3'!$B$6:$F$6</c:f>
              <c:numCache>
                <c:formatCode>#,##0</c:formatCode>
                <c:ptCount val="5"/>
                <c:pt idx="0">
                  <c:v>57674</c:v>
                </c:pt>
                <c:pt idx="1">
                  <c:v>65677</c:v>
                </c:pt>
                <c:pt idx="2">
                  <c:v>68614</c:v>
                </c:pt>
                <c:pt idx="3">
                  <c:v>71574</c:v>
                </c:pt>
                <c:pt idx="4">
                  <c:v>74194</c:v>
                </c:pt>
              </c:numCache>
            </c:numRef>
          </c:val>
        </c:ser>
        <c:ser>
          <c:idx val="1"/>
          <c:order val="1"/>
          <c:tx>
            <c:strRef>
              <c:f>'Слайд 3'!$A$7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invertIfNegative val="0"/>
          <c:dPt>
            <c:idx val="2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3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4"/>
            <c:invertIfNegative val="0"/>
            <c:bubble3D val="0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6.9444444444444467E-3"/>
                  <c:y val="2.300205424645088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5277777777777779E-2"/>
                  <c:y val="1.8401643397160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2500000000000002E-2"/>
                  <c:y val="2.07018488218058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8055555555555561E-2"/>
                  <c:y val="9.200821698580356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388888888888899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+mn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'Слайд 3'!$B$5:$F$5</c:f>
              <c:strCache>
                <c:ptCount val="5"/>
                <c:pt idx="0">
                  <c:v>Факт 2016 г.</c:v>
                </c:pt>
                <c:pt idx="1">
                  <c:v>Оценка 2017 г.</c:v>
                </c:pt>
                <c:pt idx="2">
                  <c:v>План на  2018</c:v>
                </c:pt>
                <c:pt idx="3">
                  <c:v>План на  2019</c:v>
                </c:pt>
                <c:pt idx="4">
                  <c:v>План на  2020</c:v>
                </c:pt>
              </c:strCache>
            </c:strRef>
          </c:cat>
          <c:val>
            <c:numRef>
              <c:f>'Слайд 3'!$B$7:$F$7</c:f>
              <c:numCache>
                <c:formatCode>#,##0</c:formatCode>
                <c:ptCount val="5"/>
                <c:pt idx="0">
                  <c:v>333016</c:v>
                </c:pt>
                <c:pt idx="1">
                  <c:v>387488</c:v>
                </c:pt>
                <c:pt idx="2">
                  <c:v>335750</c:v>
                </c:pt>
                <c:pt idx="3">
                  <c:v>316409</c:v>
                </c:pt>
                <c:pt idx="4">
                  <c:v>317460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2946848"/>
        <c:axId val="82947408"/>
        <c:axId val="0"/>
      </c:bar3DChart>
      <c:catAx>
        <c:axId val="829468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82947408"/>
        <c:crosses val="autoZero"/>
        <c:auto val="1"/>
        <c:lblAlgn val="ctr"/>
        <c:lblOffset val="100"/>
        <c:noMultiLvlLbl val="0"/>
      </c:catAx>
      <c:valAx>
        <c:axId val="82947408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extTo"/>
        <c:crossAx val="82946848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overlay val="0"/>
      <c:txPr>
        <a:bodyPr/>
        <a:lstStyle/>
        <a:p>
          <a:pPr>
            <a:defRPr sz="1600" b="1" i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tx2">
        <a:lumMod val="20000"/>
        <a:lumOff val="80000"/>
      </a:schemeClr>
    </a:solidFill>
  </c:sp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978141133304284E-2"/>
          <c:y val="1.4622042112663351E-2"/>
          <c:w val="0.9287292755042299"/>
          <c:h val="0.8349841432042081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2016 г.</c:v>
                </c:pt>
                <c:pt idx="1">
                  <c:v>2017 г.</c:v>
                </c:pt>
                <c:pt idx="2">
                  <c:v>2018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57674</c:v>
                </c:pt>
                <c:pt idx="1">
                  <c:v>65677</c:v>
                </c:pt>
                <c:pt idx="2">
                  <c:v>68614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Финансовая помощь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dLbls>
            <c:dLbl>
              <c:idx val="0"/>
              <c:layout>
                <c:manualLayout>
                  <c:x val="4.4077371054476802E-3"/>
                  <c:y val="-1.24256112086955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7263809288688765E-3"/>
                  <c:y val="-6.6704347599432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407737105447786E-3"/>
                  <c:y val="-9.9520346566626169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9384550991335204E-3"/>
                  <c:y val="-4.44441333743945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2016 г.</c:v>
                </c:pt>
                <c:pt idx="1">
                  <c:v>2017 г.</c:v>
                </c:pt>
                <c:pt idx="2">
                  <c:v>2018 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92605</c:v>
                </c:pt>
                <c:pt idx="1">
                  <c:v>74686</c:v>
                </c:pt>
                <c:pt idx="2">
                  <c:v>47133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МБТ поселений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5.7581917645615679E-3"/>
                  <c:y val="-3.11033883275526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3186438234211425E-3"/>
                  <c:y val="-3.33250589223778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7.1977397057018874E-3"/>
                  <c:y val="-3.55467295172029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2016 г.</c:v>
                </c:pt>
                <c:pt idx="1">
                  <c:v>2017 г.</c:v>
                </c:pt>
                <c:pt idx="2">
                  <c:v>2018 г.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5527</c:v>
                </c:pt>
                <c:pt idx="1">
                  <c:v>5219</c:v>
                </c:pt>
                <c:pt idx="2">
                  <c:v>4721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Целевые средства</c:v>
                </c:pt>
              </c:strCache>
            </c:strRef>
          </c:tx>
          <c:spPr>
            <a:solidFill>
              <a:srgbClr val="FF3300"/>
            </a:soli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2016 г.</c:v>
                </c:pt>
                <c:pt idx="1">
                  <c:v>2017 г.</c:v>
                </c:pt>
                <c:pt idx="2">
                  <c:v>2018 г.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234884</c:v>
                </c:pt>
                <c:pt idx="1">
                  <c:v>307583</c:v>
                </c:pt>
                <c:pt idx="2">
                  <c:v>283896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0589808"/>
        <c:axId val="170590368"/>
      </c:barChart>
      <c:catAx>
        <c:axId val="1705898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70590368"/>
        <c:crosses val="autoZero"/>
        <c:auto val="1"/>
        <c:lblAlgn val="ctr"/>
        <c:lblOffset val="100"/>
        <c:noMultiLvlLbl val="0"/>
      </c:catAx>
      <c:valAx>
        <c:axId val="1705903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05898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7.055647166970669E-3"/>
          <c:y val="0.92177793642350347"/>
          <c:w val="0.93834348157956726"/>
          <c:h val="7.8222047754022236E-2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745099203536772E-2"/>
          <c:y val="0.1740457657482502"/>
          <c:w val="0.90938506832574151"/>
          <c:h val="0.81178930040637121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2"/>
            <c:bubble3D val="0"/>
            <c:spPr>
              <a:solidFill>
                <a:srgbClr val="00B050"/>
              </a:solidFill>
            </c:spPr>
          </c:dPt>
          <c:dPt>
            <c:idx val="3"/>
            <c:bubble3D val="0"/>
            <c:spPr>
              <a:solidFill>
                <a:srgbClr val="0070C0"/>
              </a:solidFill>
            </c:spPr>
          </c:dPt>
          <c:dPt>
            <c:idx val="4"/>
            <c:bubble3D val="0"/>
            <c:spPr>
              <a:solidFill>
                <a:srgbClr val="00B0F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70%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57%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43%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30%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За счет целевых средств</c:v>
                </c:pt>
                <c:pt idx="2">
                  <c:v>Собственные доходы</c:v>
                </c:pt>
                <c:pt idx="3">
                  <c:v>Финансовая помощь, МБТ поселений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283896</c:v>
                </c:pt>
                <c:pt idx="1">
                  <c:v>0</c:v>
                </c:pt>
                <c:pt idx="2" formatCode="#,##0">
                  <c:v>68614</c:v>
                </c:pt>
                <c:pt idx="3" formatCode="#,##0">
                  <c:v>51854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plitType val="pos"/>
        <c:splitPos val="2"/>
        <c:secondPieSize val="75"/>
        <c:serLines/>
      </c:ofPieChart>
    </c:plotArea>
    <c:legend>
      <c:legendPos val="t"/>
      <c:legendEntry>
        <c:idx val="1"/>
        <c:delete val="1"/>
      </c:legendEntry>
      <c:layout>
        <c:manualLayout>
          <c:xMode val="edge"/>
          <c:yMode val="edge"/>
          <c:x val="4.9999952112600513E-2"/>
          <c:y val="1.5117367911501894E-2"/>
          <c:w val="0.89999997605630033"/>
          <c:h val="0.1959359758148938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0614931674258437E-2"/>
          <c:y val="0.152967080076093"/>
          <c:w val="0.90938506832574151"/>
          <c:h val="0.81178930040637121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2"/>
            <c:bubble3D val="0"/>
            <c:spPr>
              <a:solidFill>
                <a:srgbClr val="0070C0"/>
              </a:solidFill>
            </c:spPr>
          </c:dPt>
          <c:dPt>
            <c:idx val="3"/>
            <c:bubble3D val="0"/>
            <c:spPr>
              <a:solidFill>
                <a:srgbClr val="00B050"/>
              </a:solidFill>
            </c:spPr>
          </c:dPt>
          <c:dPt>
            <c:idx val="4"/>
            <c:bubble3D val="0"/>
            <c:spPr>
              <a:solidFill>
                <a:srgbClr val="00B0F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70%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39%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61%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30%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За счет целевых средств</c:v>
                </c:pt>
                <c:pt idx="2">
                  <c:v>Финансовая помощь, МБТ поселений</c:v>
                </c:pt>
                <c:pt idx="3">
                  <c:v>Собственные доходы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270413</c:v>
                </c:pt>
                <c:pt idx="1">
                  <c:v>0</c:v>
                </c:pt>
                <c:pt idx="2" formatCode="#,##0">
                  <c:v>45996</c:v>
                </c:pt>
                <c:pt idx="3" formatCode="#,##0">
                  <c:v>71574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plitType val="pos"/>
        <c:splitPos val="2"/>
        <c:secondPieSize val="75"/>
        <c:serLines/>
      </c:ofPieChart>
    </c:plotArea>
    <c:legend>
      <c:legendPos val="t"/>
      <c:legendEntry>
        <c:idx val="1"/>
        <c:delete val="1"/>
      </c:legendEntry>
      <c:layout>
        <c:manualLayout>
          <c:xMode val="edge"/>
          <c:yMode val="edge"/>
          <c:x val="8.2067112492551317E-2"/>
          <c:y val="3.2505973514679903E-2"/>
          <c:w val="0.89999997605630033"/>
          <c:h val="0.1959359758148938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0614931674258437E-2"/>
          <c:y val="0.152967080076093"/>
          <c:w val="0.90938506832574151"/>
          <c:h val="0.81178930040637121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2"/>
            <c:bubble3D val="0"/>
            <c:spPr>
              <a:solidFill>
                <a:srgbClr val="0070C0"/>
              </a:solidFill>
            </c:spPr>
          </c:dPt>
          <c:dPt>
            <c:idx val="3"/>
            <c:bubble3D val="0"/>
            <c:spPr>
              <a:solidFill>
                <a:srgbClr val="00B050"/>
              </a:solidFill>
            </c:spPr>
          </c:dPt>
          <c:dPt>
            <c:idx val="4"/>
            <c:bubble3D val="0"/>
            <c:spPr>
              <a:solidFill>
                <a:srgbClr val="00B0F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71%</a:t>
                    </a:r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39%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61%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29%</a:t>
                    </a:r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За счет целевых средств</c:v>
                </c:pt>
                <c:pt idx="2">
                  <c:v>Финансовая помощь, МБТ поселений</c:v>
                </c:pt>
                <c:pt idx="3">
                  <c:v>Собственные доходы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270881</c:v>
                </c:pt>
                <c:pt idx="1">
                  <c:v>0</c:v>
                </c:pt>
                <c:pt idx="2" formatCode="#,##0">
                  <c:v>46579</c:v>
                </c:pt>
                <c:pt idx="3" formatCode="#,##0">
                  <c:v>74194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plitType val="pos"/>
        <c:splitPos val="2"/>
        <c:secondPieSize val="75"/>
        <c:serLines/>
      </c:of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Бюджетная потребность</c:v>
                </c:pt>
              </c:strCache>
            </c:strRef>
          </c:tx>
          <c:dPt>
            <c:idx val="0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Дефицит</c:v>
                </c:pt>
                <c:pt idx="1">
                  <c:v>Запланировано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45565</c:v>
                </c:pt>
                <c:pt idx="1">
                  <c:v>404364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0"/>
      <c:rotY val="34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17596651714931E-3"/>
          <c:y val="0.10964588635457938"/>
          <c:w val="0.99728692878765646"/>
          <c:h val="0.8766249756352206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00B0F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-0.19724891678702372"/>
                  <c:y val="-0.2228343499470048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283930599287776E-2"/>
                  <c:y val="3.756724544480558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617247148556647"/>
                      <c:h val="0.17377786918302987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12998743625370066"/>
                  <c:y val="-2.3014442401325581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"/>
                  <c:y val="4.321598987096145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1185826943515623E-2"/>
                  <c:y val="3.119564054124868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1.9009441428828457E-2"/>
                  <c:y val="-2.436746348302446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8378243125395103E-2"/>
                  <c:y val="-0.1689409364194157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0.15974958043009976"/>
                  <c:y val="-0.2012956862681947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0.30078110790049883"/>
                  <c:y val="-7.162205186167044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.25088316006829292"/>
                  <c:y val="-0.1556249696715091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0.27156233518963957"/>
                  <c:y val="-3.253720237925746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#,##0">
                  <c:v>363473</c:v>
                </c:pt>
                <c:pt idx="1">
                  <c:v>40891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0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t"/>
      <c:layout>
        <c:manualLayout>
          <c:xMode val="edge"/>
          <c:yMode val="edge"/>
          <c:x val="3.3543541847357763E-2"/>
          <c:y val="1.5980524731644661E-2"/>
          <c:w val="0.94032327407132166"/>
          <c:h val="0.1013471456517873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0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7.3327116921940924E-2"/>
          <c:w val="0.96109244781605407"/>
          <c:h val="0.6639016241286991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"/>
          <c:dPt>
            <c:idx val="0"/>
            <c:bubble3D val="0"/>
            <c:spPr>
              <a:solidFill>
                <a:srgbClr val="C5FF99"/>
              </a:solidFill>
            </c:spPr>
          </c:dPt>
          <c:dPt>
            <c:idx val="2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rgbClr val="7030A0"/>
              </a:solidFill>
            </c:spPr>
          </c:dPt>
          <c:dPt>
            <c:idx val="5"/>
            <c:bubble3D val="0"/>
            <c:spPr>
              <a:solidFill>
                <a:srgbClr val="00B0F0"/>
              </a:solidFill>
            </c:spPr>
          </c:dPt>
          <c:dPt>
            <c:idx val="7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0.12039952802608903"/>
                  <c:y val="0.2065918507955115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</c:extLst>
            </c:dLbl>
            <c:dLbl>
              <c:idx val="2"/>
              <c:layout>
                <c:manualLayout>
                  <c:x val="0"/>
                  <c:y val="-0.1428499161248868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3.7819525010158062E-2"/>
                  <c:y val="0.1173165204947520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409546522210604"/>
                      <c:h val="7.4145799062628845E-2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1.7326228535177769E-2"/>
                  <c:y val="-1.9294427355394767E-3"/>
                </c:manualLayout>
              </c:layout>
              <c:tx>
                <c:rich>
                  <a:bodyPr/>
                  <a:lstStyle/>
                  <a:p>
                    <a:fld id="{59537464-5359-4630-B5ED-D61F1763BF6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; </a:t>
                    </a:r>
                    <a:fld id="{40A81F65-56C9-47C6-8A9D-35EE148D5EF8}" type="VALUE">
                      <a:rPr lang="ru-RU" baseline="0"/>
                      <a:pPr/>
                      <a:t>[ЗНАЧЕНИЕ]</a:t>
                    </a:fld>
                    <a:r>
                      <a:rPr lang="ru-RU" baseline="0" dirty="0"/>
                      <a:t>; </a:t>
                    </a:r>
                    <a:r>
                      <a:rPr lang="ru-RU" baseline="0" dirty="0" smtClean="0"/>
                      <a:t>2%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507115974574042"/>
                      <c:h val="0.10805907647479714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5"/>
              <c:layout>
                <c:manualLayout>
                  <c:x val="6.4380652246704057E-2"/>
                  <c:y val="5.305710440618847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991786977691076"/>
                      <c:h val="0.10805907647479714"/>
                    </c:manualLayout>
                  </c15:layout>
                </c:ext>
              </c:extLst>
            </c:dLbl>
            <c:dLbl>
              <c:idx val="6"/>
              <c:layout>
                <c:manualLayout>
                  <c:x val="-8.4453272869476792E-2"/>
                  <c:y val="0.1231998861540880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0.18231597856805457"/>
                  <c:y val="4.867360556173105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Образование</c:v>
                </c:pt>
                <c:pt idx="4">
                  <c:v>Культура, кинематография</c:v>
                </c:pt>
                <c:pt idx="5">
                  <c:v>Социальная политика</c:v>
                </c:pt>
                <c:pt idx="6">
                  <c:v>Средства массовой информации</c:v>
                </c:pt>
                <c:pt idx="7">
                  <c:v>Межбюджетные трансферты</c:v>
                </c:pt>
                <c:pt idx="8">
                  <c:v>Жилищно-коммунальное хозяйство</c:v>
                </c:pt>
                <c:pt idx="9">
                  <c:v>Прочие</c:v>
                </c:pt>
              </c:strCache>
            </c:strRef>
          </c:cat>
          <c:val>
            <c:numRef>
              <c:f>Лист1!$B$2:$B$11</c:f>
              <c:numCache>
                <c:formatCode>#,##0</c:formatCode>
                <c:ptCount val="10"/>
                <c:pt idx="0">
                  <c:v>38966</c:v>
                </c:pt>
                <c:pt idx="1">
                  <c:v>2053</c:v>
                </c:pt>
                <c:pt idx="2">
                  <c:v>2966</c:v>
                </c:pt>
                <c:pt idx="3">
                  <c:v>277247</c:v>
                </c:pt>
                <c:pt idx="4">
                  <c:v>6007</c:v>
                </c:pt>
                <c:pt idx="5">
                  <c:v>15506</c:v>
                </c:pt>
                <c:pt idx="6">
                  <c:v>1014</c:v>
                </c:pt>
                <c:pt idx="7">
                  <c:v>58181</c:v>
                </c:pt>
                <c:pt idx="8">
                  <c:v>1440</c:v>
                </c:pt>
                <c:pt idx="9">
                  <c:v>984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view3D>
      <c:rotX val="30"/>
      <c:rotY val="17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6215332458442705E-2"/>
          <c:y val="9.7725634556968533E-2"/>
          <c:w val="0.74517180664916916"/>
          <c:h val="0.7270082147740080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3"/>
          <c:dPt>
            <c:idx val="1"/>
            <c:bubble3D val="0"/>
            <c:spPr>
              <a:solidFill>
                <a:srgbClr val="FF0000"/>
              </a:solidFill>
            </c:spPr>
          </c:dPt>
          <c:dPt>
            <c:idx val="3"/>
            <c:bubble3D val="0"/>
            <c:spPr>
              <a:solidFill>
                <a:srgbClr val="00FF00"/>
              </a:solidFill>
            </c:spPr>
          </c:dPt>
          <c:dPt>
            <c:idx val="5"/>
            <c:bubble3D val="0"/>
            <c:spPr>
              <a:solidFill>
                <a:srgbClr val="C5FF99"/>
              </a:solidFill>
            </c:spPr>
          </c:dPt>
          <c:dPt>
            <c:idx val="6"/>
            <c:bubble3D val="0"/>
            <c:spPr>
              <a:solidFill>
                <a:srgbClr val="FFFF00"/>
              </a:solidFill>
            </c:spPr>
          </c:dPt>
          <c:dPt>
            <c:idx val="7"/>
            <c:bubble3D val="0"/>
            <c:spPr>
              <a:solidFill>
                <a:srgbClr val="00B0F0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Оплата труда и начисления на выплаты по оплате труда</c:v>
                </c:pt>
                <c:pt idx="1">
                  <c:v>Оплата работ, услуг</c:v>
                </c:pt>
                <c:pt idx="2">
                  <c:v>Обслуживание муниципального долга</c:v>
                </c:pt>
                <c:pt idx="3">
                  <c:v>Безвозмездные перечисления бюджетам</c:v>
                </c:pt>
                <c:pt idx="4">
                  <c:v>Социальное обеспечение</c:v>
                </c:pt>
                <c:pt idx="5">
                  <c:v>Прочие расходы</c:v>
                </c:pt>
                <c:pt idx="6">
                  <c:v>Поступление нефинансовых активов</c:v>
                </c:pt>
              </c:strCache>
            </c:strRef>
          </c:cat>
          <c:val>
            <c:numRef>
              <c:f>Лист1!$B$2:$B$8</c:f>
              <c:numCache>
                <c:formatCode>#,##0</c:formatCode>
                <c:ptCount val="7"/>
                <c:pt idx="0">
                  <c:v>266052</c:v>
                </c:pt>
                <c:pt idx="1">
                  <c:v>44900</c:v>
                </c:pt>
                <c:pt idx="2">
                  <c:v>50</c:v>
                </c:pt>
                <c:pt idx="3">
                  <c:v>58181</c:v>
                </c:pt>
                <c:pt idx="4">
                  <c:v>7585</c:v>
                </c:pt>
                <c:pt idx="5">
                  <c:v>1194</c:v>
                </c:pt>
                <c:pt idx="6">
                  <c:v>26403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spPr>
    <a:noFill/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0"/>
      <c:rotY val="34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7130701232462233E-3"/>
          <c:y val="0.12253203761751408"/>
          <c:w val="0.99728692878765646"/>
          <c:h val="0.8766249756352206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2"/>
            <c:bubble3D val="0"/>
            <c:spPr>
              <a:solidFill>
                <a:srgbClr val="00B0F0"/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Pt>
            <c:idx val="5"/>
            <c:bubble3D val="0"/>
            <c:spPr>
              <a:solidFill>
                <a:srgbClr val="00B050"/>
              </a:solidFill>
            </c:spPr>
          </c:dPt>
          <c:dPt>
            <c:idx val="6"/>
            <c:bubble3D val="0"/>
            <c:spPr>
              <a:solidFill>
                <a:srgbClr val="FF0000"/>
              </a:solidFill>
            </c:spPr>
          </c:dPt>
          <c:dPt>
            <c:idx val="7"/>
            <c:bubble3D val="0"/>
            <c:spPr>
              <a:solidFill>
                <a:srgbClr val="0070C0"/>
              </a:solidFill>
            </c:spPr>
          </c:dPt>
          <c:dPt>
            <c:idx val="8"/>
            <c:bubble3D val="0"/>
            <c:spPr>
              <a:solidFill>
                <a:srgbClr val="00FF00"/>
              </a:solidFill>
            </c:spPr>
          </c:dPt>
          <c:dLbls>
            <c:dLbl>
              <c:idx val="0"/>
              <c:layout>
                <c:manualLayout>
                  <c:x val="-0.16925447428867285"/>
                  <c:y val="-0.2539952917945911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1771368803212799E-2"/>
                  <c:y val="1.652001897850999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3.0268557555262105E-2"/>
                  <c:y val="5.782006642478497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4.1357685818709619E-2"/>
                  <c:y val="9.8087612684903069E-2"/>
                </c:manualLayout>
              </c:layout>
              <c:numFmt formatCode="0.0%" sourceLinked="0"/>
              <c:spPr>
                <a:solidFill>
                  <a:prstClr val="white"/>
                </a:solidFill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400" b="1"/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>
                    <c:manualLayout>
                      <c:w val="0.1608896927617772"/>
                      <c:h val="0.1685041935808019"/>
                    </c:manualLayout>
                  </c15:layout>
                </c:ext>
              </c:extLst>
            </c:dLbl>
            <c:dLbl>
              <c:idx val="5"/>
              <c:layout>
                <c:manualLayout>
                  <c:x val="-3.118189191423261E-2"/>
                  <c:y val="-0.1280301470834524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1.8336937044782037E-2"/>
                  <c:y val="-0.24160503366279065"/>
                </c:manualLayout>
              </c:layout>
              <c:numFmt formatCode="0.0%" sourceLinked="0"/>
              <c:spPr>
                <a:solidFill>
                  <a:prstClr val="white"/>
                </a:solidFill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400" b="1"/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>
                    <c:manualLayout>
                      <c:w val="0.2203711324008574"/>
                      <c:h val="0.16478718931063716"/>
                    </c:manualLayout>
                  </c15:layout>
                </c:ext>
              </c:extLst>
            </c:dLbl>
            <c:dLbl>
              <c:idx val="7"/>
              <c:layout>
                <c:manualLayout>
                  <c:x val="0.19280506488861676"/>
                  <c:y val="-6.3496221370855893E-2"/>
                </c:manualLayout>
              </c:layout>
              <c:numFmt formatCode="0.0%" sourceLinked="0"/>
              <c:spPr>
                <a:solidFill>
                  <a:prstClr val="white"/>
                </a:solidFill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400" b="1"/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>
                    <c:manualLayout>
                      <c:w val="0.33866133109849461"/>
                      <c:h val="0.14455016606196242"/>
                    </c:manualLayout>
                  </c15:layout>
                </c:ext>
              </c:extLst>
            </c:dLbl>
            <c:numFmt formatCode="0.0%" sourceLinked="0"/>
            <c:spPr>
              <a:solidFill>
                <a:prstClr val="white"/>
              </a:solidFill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layout/>
              </c:ext>
            </c:extLst>
          </c:dLbls>
          <c:cat>
            <c:strRef>
              <c:f>Лист1!$A$2:$A$9</c:f>
              <c:strCache>
                <c:ptCount val="8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Доходы от использования имущества</c:v>
                </c:pt>
                <c:pt idx="4">
                  <c:v>Доходы от продажи имущества</c:v>
                </c:pt>
                <c:pt idx="5">
                  <c:v>Плата за негативное воздействие на окружающую среду</c:v>
                </c:pt>
                <c:pt idx="6">
                  <c:v>Штрафы</c:v>
                </c:pt>
                <c:pt idx="7">
                  <c:v>Доходы от оказания платных услуг, административные платежи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46333</c:v>
                </c:pt>
                <c:pt idx="1">
                  <c:v>2645</c:v>
                </c:pt>
                <c:pt idx="2">
                  <c:v>5462</c:v>
                </c:pt>
                <c:pt idx="3">
                  <c:v>2102</c:v>
                </c:pt>
                <c:pt idx="4">
                  <c:v>600</c:v>
                </c:pt>
                <c:pt idx="5">
                  <c:v>310</c:v>
                </c:pt>
                <c:pt idx="6">
                  <c:v>2224</c:v>
                </c:pt>
                <c:pt idx="7">
                  <c:v>8939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0"/>
      <c:rotY val="34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9682647535444746E-4"/>
          <c:y val="0.11859314482298905"/>
          <c:w val="0.83475815270860132"/>
          <c:h val="0.7318268121675006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2"/>
            <c:bubble3D val="0"/>
            <c:spPr>
              <a:solidFill>
                <a:srgbClr val="00B0F0"/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Pt>
            <c:idx val="5"/>
            <c:bubble3D val="0"/>
            <c:spPr>
              <a:solidFill>
                <a:srgbClr val="00B050"/>
              </a:solidFill>
            </c:spPr>
          </c:dPt>
          <c:dPt>
            <c:idx val="6"/>
            <c:bubble3D val="0"/>
            <c:spPr>
              <a:solidFill>
                <a:srgbClr val="FF0000"/>
              </a:solidFill>
            </c:spPr>
          </c:dPt>
          <c:dPt>
            <c:idx val="7"/>
            <c:bubble3D val="0"/>
            <c:spPr>
              <a:solidFill>
                <a:srgbClr val="0070C0"/>
              </a:solidFill>
            </c:spPr>
          </c:dPt>
          <c:dPt>
            <c:idx val="8"/>
            <c:bubble3D val="0"/>
            <c:spPr>
              <a:solidFill>
                <a:srgbClr val="00FF00"/>
              </a:solidFill>
            </c:spPr>
          </c:dPt>
          <c:dLbls>
            <c:dLbl>
              <c:idx val="0"/>
              <c:layout>
                <c:manualLayout>
                  <c:x val="-0.23591689276827341"/>
                  <c:y val="-9.106093666627029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4343966452182769"/>
                  <c:y val="5.226167399024631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0624656162702136E-2"/>
                  <c:y val="8.811354456739314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9.411607642270908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8853443994843946"/>
                      <c:h val="0.12248783760753838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0"/>
                  <c:y val="1.208319149420244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"/>
                  <c:y val="-0.1305957415206671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4.6208219167080497E-2"/>
                  <c:y val="-0.21550712014550655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0.27491126739025618"/>
                  <c:y val="1.216339946902451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3695108174058299"/>
                      <c:h val="0.2149907040815757"/>
                    </c:manualLayout>
                  </c15:layout>
                </c:ext>
              </c:extLst>
            </c:dLbl>
            <c:dLbl>
              <c:idx val="8"/>
              <c:layout>
                <c:manualLayout>
                  <c:x val="0.2708520132521548"/>
                  <c:y val="0.1459607936282942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Доходы от использования имущества</c:v>
                </c:pt>
                <c:pt idx="4">
                  <c:v>Доходы от продажи имущества</c:v>
                </c:pt>
                <c:pt idx="5">
                  <c:v>Плата за негативное воздействие на окружающую среду</c:v>
                </c:pt>
                <c:pt idx="6">
                  <c:v>Штрафы</c:v>
                </c:pt>
                <c:pt idx="7">
                  <c:v>Доходы от оказания платных услуг, административные платежи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48880</c:v>
                </c:pt>
                <c:pt idx="1">
                  <c:v>2981</c:v>
                </c:pt>
                <c:pt idx="2">
                  <c:v>5576</c:v>
                </c:pt>
                <c:pt idx="3">
                  <c:v>2102</c:v>
                </c:pt>
                <c:pt idx="4">
                  <c:v>550</c:v>
                </c:pt>
                <c:pt idx="5">
                  <c:v>323</c:v>
                </c:pt>
                <c:pt idx="6">
                  <c:v>2224</c:v>
                </c:pt>
                <c:pt idx="7">
                  <c:v>8939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0"/>
      <c:rotY val="34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263711439469683E-2"/>
          <c:y val="7.4522236183460058E-2"/>
          <c:w val="0.8440691774987964"/>
          <c:h val="0.7426479217489135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2"/>
            <c:bubble3D val="0"/>
            <c:spPr>
              <a:solidFill>
                <a:srgbClr val="00B0F0"/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Pt>
            <c:idx val="5"/>
            <c:bubble3D val="0"/>
            <c:spPr>
              <a:solidFill>
                <a:srgbClr val="00B050"/>
              </a:solidFill>
            </c:spPr>
          </c:dPt>
          <c:dPt>
            <c:idx val="6"/>
            <c:bubble3D val="0"/>
            <c:spPr>
              <a:solidFill>
                <a:srgbClr val="FF0000"/>
              </a:solidFill>
            </c:spPr>
          </c:dPt>
          <c:dPt>
            <c:idx val="7"/>
            <c:bubble3D val="0"/>
            <c:spPr>
              <a:solidFill>
                <a:srgbClr val="0070C0"/>
              </a:solidFill>
            </c:spPr>
          </c:dPt>
          <c:dPt>
            <c:idx val="8"/>
            <c:bubble3D val="0"/>
            <c:spPr>
              <a:solidFill>
                <a:srgbClr val="00FF00"/>
              </a:solidFill>
            </c:spPr>
          </c:dPt>
          <c:dLbls>
            <c:dLbl>
              <c:idx val="1"/>
              <c:layout>
                <c:manualLayout>
                  <c:x val="0.14908188822901533"/>
                  <c:y val="6.584544212617982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2300485131281687E-3"/>
                  <c:y val="5.61921257244828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3.428931326900146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2050512905973411E-3"/>
                  <c:y val="-1.49743947334877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"/>
                  <c:y val="-0.1264444669380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0.11993111876458171"/>
                  <c:y val="-0.2157622346687060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0.27672036440395514"/>
                  <c:y val="2.0694153901522819E-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0.28451918584388652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 </c:separator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Лист1!$A$2:$A$9</c:f>
              <c:strCache>
                <c:ptCount val="8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Доходы от использования имущества</c:v>
                </c:pt>
                <c:pt idx="4">
                  <c:v>Доходы от продажи имущества</c:v>
                </c:pt>
                <c:pt idx="5">
                  <c:v>Плата за негативное воздействие на окружающую среду</c:v>
                </c:pt>
                <c:pt idx="6">
                  <c:v>Штрафы</c:v>
                </c:pt>
                <c:pt idx="7">
                  <c:v>Доходы от оказания платных услуг, административные платежи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51326</c:v>
                </c:pt>
                <c:pt idx="1">
                  <c:v>3019</c:v>
                </c:pt>
                <c:pt idx="2">
                  <c:v>5695</c:v>
                </c:pt>
                <c:pt idx="3">
                  <c:v>2102</c:v>
                </c:pt>
                <c:pt idx="4">
                  <c:v>550</c:v>
                </c:pt>
                <c:pt idx="5">
                  <c:v>340</c:v>
                </c:pt>
                <c:pt idx="6">
                  <c:v>2224</c:v>
                </c:pt>
                <c:pt idx="7">
                  <c:v>8938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686849907650527"/>
          <c:y val="2.7638098000303622E-2"/>
          <c:w val="0.74313150092349778"/>
          <c:h val="0.892585458719448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-0.28998219389512148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2718971502265763"/>
                  <c:y val="2.37035377996771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60040</c:v>
                </c:pt>
                <c:pt idx="1">
                  <c:v>14154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rgbClr val="FFFF99"/>
            </a:solidFill>
          </c:spPr>
          <c:invertIfNegative val="0"/>
          <c:dLbls>
            <c:dLbl>
              <c:idx val="0"/>
              <c:layout>
                <c:manualLayout>
                  <c:x val="-0.34491185374912631"/>
                  <c:y val="2.79701746036189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2574437735194571"/>
                  <c:y val="4.74070755993542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Лист1!$C$2:$C$3</c:f>
              <c:numCache>
                <c:formatCode>#,##0</c:formatCode>
                <c:ptCount val="2"/>
                <c:pt idx="0">
                  <c:v>57437</c:v>
                </c:pt>
                <c:pt idx="1">
                  <c:v>14137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>
                <c:manualLayout>
                  <c:x val="-0.37396894504234396"/>
                  <c:y val="-8.69119679176796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2718971502265769"/>
                  <c:y val="-2.172799197941990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Лист1!$D$2:$D$3</c:f>
              <c:numCache>
                <c:formatCode>#,##0</c:formatCode>
                <c:ptCount val="2"/>
                <c:pt idx="0">
                  <c:v>54440</c:v>
                </c:pt>
                <c:pt idx="1">
                  <c:v>14174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2017 год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-0.39313184643366905"/>
                  <c:y val="-7.11106133990322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2285370201052162"/>
                  <c:y val="9.48141511987084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Лист1!$E$2:$E$3</c:f>
              <c:numCache>
                <c:formatCode>#,##0</c:formatCode>
                <c:ptCount val="2"/>
                <c:pt idx="0">
                  <c:v>49796</c:v>
                </c:pt>
                <c:pt idx="1">
                  <c:v>15881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8576272"/>
        <c:axId val="168576832"/>
      </c:barChart>
      <c:catAx>
        <c:axId val="16857627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168576832"/>
        <c:crosses val="autoZero"/>
        <c:auto val="1"/>
        <c:lblAlgn val="ctr"/>
        <c:lblOffset val="100"/>
        <c:noMultiLvlLbl val="0"/>
      </c:catAx>
      <c:valAx>
        <c:axId val="168576832"/>
        <c:scaling>
          <c:orientation val="minMax"/>
        </c:scaling>
        <c:delete val="1"/>
        <c:axPos val="b"/>
        <c:majorGridlines/>
        <c:numFmt formatCode="#,##0" sourceLinked="1"/>
        <c:majorTickMark val="out"/>
        <c:minorTickMark val="none"/>
        <c:tickLblPos val="nextTo"/>
        <c:crossAx val="1685762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858419956858372"/>
          <c:y val="4.9539087507115727E-2"/>
          <c:w val="0.12865895197768851"/>
          <c:h val="0.2440098173707737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0"/>
      <c:rotY val="34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8.1097718630552512E-2"/>
          <c:w val="1"/>
          <c:h val="0.914413485655187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безвозмездных поступлений в 2018 году</c:v>
                </c:pt>
              </c:strCache>
            </c:strRef>
          </c:tx>
          <c:explosion val="25"/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-0.1274635380287647"/>
                  <c:y val="2.703125540369858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1769419296641368E-2"/>
                  <c:y val="6.890582207854445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1658292813783283"/>
                  <c:y val="-0.2843026367578305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0167544543385998E-2"/>
                  <c:y val="0.1006896971952643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5.8062303517871124E-2"/>
                  <c:y val="-3.975755200313558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8.2441968286096567E-2"/>
                  <c:y val="-7.762605336095634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25476014597413477"/>
                  <c:y val="-4.964164730255606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1.4596082847430875E-2"/>
                  <c:y val="-0.1544277905316505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9.3195957844302846E-2"/>
                  <c:y val="-0.1556534471277307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.25088316006829292"/>
                  <c:y val="-0.1556249696715091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0.27156233518963974"/>
                  <c:y val="-3.253720237925748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МБТ из бюджетов поселений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47133</c:v>
                </c:pt>
                <c:pt idx="1">
                  <c:v>50259</c:v>
                </c:pt>
                <c:pt idx="2">
                  <c:v>233637</c:v>
                </c:pt>
                <c:pt idx="3">
                  <c:v>4721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0"/>
      <c:rotY val="34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8.1097718630552512E-2"/>
          <c:w val="1"/>
          <c:h val="0.914413485655187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безвозмездных поступлений в 2018 году</c:v>
                </c:pt>
              </c:strCache>
            </c:strRef>
          </c:tx>
          <c:explosion val="25"/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-9.0064619685706563E-3"/>
                  <c:y val="0.14037643974890918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1769419296641368E-2"/>
                  <c:y val="6.890582207854445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1658292813783283"/>
                  <c:y val="-0.2843026367578305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0167544543385998E-2"/>
                  <c:y val="0.1006896971952643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5.8062303517871124E-2"/>
                  <c:y val="-3.975755200313558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8.2441968286096567E-2"/>
                  <c:y val="-7.762605336095634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25476014597413477"/>
                  <c:y val="-4.964164730255606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1.4596082847430875E-2"/>
                  <c:y val="-0.1544277905316505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9.3195957844302846E-2"/>
                  <c:y val="-0.1556534471277307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.25088316006829292"/>
                  <c:y val="-0.1556249696715091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0.27156233518963974"/>
                  <c:y val="-3.253720237925748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МБТ из бюджетов поселений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41275</c:v>
                </c:pt>
                <c:pt idx="1">
                  <c:v>36863</c:v>
                </c:pt>
                <c:pt idx="2">
                  <c:v>233550</c:v>
                </c:pt>
                <c:pt idx="3">
                  <c:v>4721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0"/>
      <c:rotY val="34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8.1097718630552512E-2"/>
          <c:w val="1"/>
          <c:h val="0.914413485655187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безвозмездных поступлений в 2017 году</c:v>
                </c:pt>
              </c:strCache>
            </c:strRef>
          </c:tx>
          <c:explosion val="25"/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2.5214445492789367E-2"/>
                  <c:y val="0.1134833171387758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1769419296641368E-2"/>
                  <c:y val="6.890582207854445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1658292813783283"/>
                  <c:y val="-0.2843026367578305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4.3732702999832529E-3"/>
                  <c:y val="3.3374180976558183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5.8062303517871124E-2"/>
                  <c:y val="-3.975755200313558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8.2441968286096567E-2"/>
                  <c:y val="-7.762605336095634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25476014597413477"/>
                  <c:y val="-4.964164730255606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1.4596082847430875E-2"/>
                  <c:y val="-0.1544277905316505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9.3195957844302846E-2"/>
                  <c:y val="-0.1556534471277307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.25088316006829292"/>
                  <c:y val="-0.1556249696715091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0.27156233518963974"/>
                  <c:y val="-3.253720237925748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МБТ из бюджетов поселений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41858</c:v>
                </c:pt>
                <c:pt idx="1">
                  <c:v>37329</c:v>
                </c:pt>
                <c:pt idx="2">
                  <c:v>233552</c:v>
                </c:pt>
                <c:pt idx="3">
                  <c:v>4721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7176399825022068E-2"/>
          <c:y val="4.4858665394098524E-2"/>
          <c:w val="0.9458231627296585"/>
          <c:h val="0.77977093772369721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'Слайд 3'!$A$6</c:f>
              <c:strCache>
                <c:ptCount val="1"/>
                <c:pt idx="0">
                  <c:v>Целевые средства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1.6299759405074367E-2"/>
                  <c:y val="9.83473657938806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1556649168853843E-2"/>
                  <c:y val="1.840146227862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3757874015747932E-2"/>
                  <c:y val="3.22028759450312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2368985126859142E-2"/>
                  <c:y val="2.07018488218058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1792432195975503E-2"/>
                  <c:y val="9.20082169858035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3'!$B$5:$F$5</c:f>
              <c:strCache>
                <c:ptCount val="5"/>
                <c:pt idx="0">
                  <c:v>Факт 2016 г.</c:v>
                </c:pt>
                <c:pt idx="1">
                  <c:v>Оценка 2017 г.</c:v>
                </c:pt>
                <c:pt idx="2">
                  <c:v>План на  2018 г.</c:v>
                </c:pt>
                <c:pt idx="3">
                  <c:v>План на  2019 г.</c:v>
                </c:pt>
                <c:pt idx="4">
                  <c:v>План на  2020 г.</c:v>
                </c:pt>
              </c:strCache>
            </c:strRef>
          </c:cat>
          <c:val>
            <c:numRef>
              <c:f>'Слайд 3'!$B$6:$F$6</c:f>
              <c:numCache>
                <c:formatCode>#,##0</c:formatCode>
                <c:ptCount val="5"/>
                <c:pt idx="0">
                  <c:v>235077</c:v>
                </c:pt>
                <c:pt idx="1">
                  <c:v>307706</c:v>
                </c:pt>
                <c:pt idx="2">
                  <c:v>283896</c:v>
                </c:pt>
                <c:pt idx="3">
                  <c:v>270413</c:v>
                </c:pt>
                <c:pt idx="4">
                  <c:v>270881</c:v>
                </c:pt>
              </c:numCache>
            </c:numRef>
          </c:val>
        </c:ser>
        <c:ser>
          <c:idx val="1"/>
          <c:order val="1"/>
          <c:tx>
            <c:strRef>
              <c:f>'Слайд 3'!$A$7</c:f>
              <c:strCache>
                <c:ptCount val="1"/>
                <c:pt idx="0">
                  <c:v>Финансовая помощь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FF00"/>
              </a:solidFill>
            </c:spPr>
          </c:dPt>
          <c:dLbls>
            <c:dLbl>
              <c:idx val="0"/>
              <c:layout>
                <c:manualLayout>
                  <c:x val="1.5723270440251656E-2"/>
                  <c:y val="1.17370892018780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3757861635220225E-2"/>
                  <c:y val="2.93427230046953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318132108486429E-2"/>
                  <c:y val="-1.21351231225705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8134295713035871E-3"/>
                  <c:y val="-2.13359448211509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4570209973753179E-2"/>
                  <c:y val="-1.15010271232254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3'!$B$5:$F$5</c:f>
              <c:strCache>
                <c:ptCount val="5"/>
                <c:pt idx="0">
                  <c:v>Факт 2016 г.</c:v>
                </c:pt>
                <c:pt idx="1">
                  <c:v>Оценка 2017 г.</c:v>
                </c:pt>
                <c:pt idx="2">
                  <c:v>План на  2018 г.</c:v>
                </c:pt>
                <c:pt idx="3">
                  <c:v>План на  2019 г.</c:v>
                </c:pt>
                <c:pt idx="4">
                  <c:v>План на  2020 г.</c:v>
                </c:pt>
              </c:strCache>
            </c:strRef>
          </c:cat>
          <c:val>
            <c:numRef>
              <c:f>'Слайд 3'!$B$7:$F$7</c:f>
              <c:numCache>
                <c:formatCode>#,##0</c:formatCode>
                <c:ptCount val="5"/>
                <c:pt idx="0">
                  <c:v>92605</c:v>
                </c:pt>
                <c:pt idx="1">
                  <c:v>74686</c:v>
                </c:pt>
                <c:pt idx="2">
                  <c:v>47133</c:v>
                </c:pt>
                <c:pt idx="3">
                  <c:v>41276</c:v>
                </c:pt>
                <c:pt idx="4">
                  <c:v>41857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8584672"/>
        <c:axId val="170585888"/>
        <c:axId val="0"/>
      </c:bar3DChart>
      <c:catAx>
        <c:axId val="1685846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70585888"/>
        <c:crosses val="autoZero"/>
        <c:auto val="1"/>
        <c:lblAlgn val="ctr"/>
        <c:lblOffset val="100"/>
        <c:noMultiLvlLbl val="0"/>
      </c:catAx>
      <c:valAx>
        <c:axId val="170585888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extTo"/>
        <c:crossAx val="168584672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overlay val="0"/>
      <c:txPr>
        <a:bodyPr/>
        <a:lstStyle/>
        <a:p>
          <a:pPr>
            <a:defRPr sz="1600" b="1" i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tx2">
        <a:lumMod val="20000"/>
        <a:lumOff val="80000"/>
      </a:schemeClr>
    </a:solidFill>
  </c:sp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0.28595</cdr:x>
      <cdr:y>0.0868</cdr:y>
    </cdr:from>
    <cdr:to>
      <cdr:x>0.39805</cdr:x>
      <cdr:y>0.14089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2614705" y="490435"/>
          <a:ext cx="1025043" cy="305612"/>
        </a:xfrm>
        <a:prstGeom xmlns:a="http://schemas.openxmlformats.org/drawingml/2006/main" prst="rect">
          <a:avLst/>
        </a:prstGeom>
        <a:solidFill xmlns:a="http://schemas.openxmlformats.org/drawingml/2006/main">
          <a:srgbClr val="00B0F0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453 165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0.19881</cdr:x>
      <cdr:y>0.34094</cdr:y>
    </cdr:from>
    <cdr:to>
      <cdr:x>0.3076</cdr:x>
      <cdr:y>0.43894</cdr:y>
    </cdr:to>
    <cdr:sp macro="" textlink="">
      <cdr:nvSpPr>
        <cdr:cNvPr id="11" name="Стрелка вправо 10"/>
        <cdr:cNvSpPr/>
      </cdr:nvSpPr>
      <cdr:spPr>
        <a:xfrm xmlns:a="http://schemas.openxmlformats.org/drawingml/2006/main">
          <a:off x="1817919" y="1926336"/>
          <a:ext cx="994786" cy="553707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+ 54 472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0.13446</cdr:x>
      <cdr:y>0.71028</cdr:y>
    </cdr:from>
    <cdr:to>
      <cdr:x>0.2233</cdr:x>
      <cdr:y>0.74454</cdr:y>
    </cdr:to>
    <cdr:sp macro="" textlink="">
      <cdr:nvSpPr>
        <cdr:cNvPr id="23" name="TextBox 6"/>
        <cdr:cNvSpPr txBox="1"/>
      </cdr:nvSpPr>
      <cdr:spPr>
        <a:xfrm xmlns:a="http://schemas.openxmlformats.org/drawingml/2006/main">
          <a:off x="1229508" y="4013133"/>
          <a:ext cx="812353" cy="19357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15%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0.81096</cdr:x>
      <cdr:y>0.6872</cdr:y>
    </cdr:from>
    <cdr:to>
      <cdr:x>0.8998</cdr:x>
      <cdr:y>0.72146</cdr:y>
    </cdr:to>
    <cdr:sp macro="" textlink="">
      <cdr:nvSpPr>
        <cdr:cNvPr id="26" name="TextBox 6"/>
        <cdr:cNvSpPr txBox="1"/>
      </cdr:nvSpPr>
      <cdr:spPr>
        <a:xfrm xmlns:a="http://schemas.openxmlformats.org/drawingml/2006/main">
          <a:off x="7415440" y="3794227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19%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0.74899</cdr:x>
      <cdr:y>0.05482</cdr:y>
    </cdr:from>
    <cdr:to>
      <cdr:x>0.8556</cdr:x>
      <cdr:y>0.17015</cdr:y>
    </cdr:to>
    <cdr:sp macro="" textlink="">
      <cdr:nvSpPr>
        <cdr:cNvPr id="27" name="Стрелка вправо 26"/>
        <cdr:cNvSpPr/>
      </cdr:nvSpPr>
      <cdr:spPr>
        <a:xfrm xmlns:a="http://schemas.openxmlformats.org/drawingml/2006/main">
          <a:off x="6848795" y="322473"/>
          <a:ext cx="974842" cy="678401"/>
        </a:xfrm>
        <a:prstGeom xmlns:a="http://schemas.openxmlformats.org/drawingml/2006/main" prst="rightArrow">
          <a:avLst/>
        </a:prstGeom>
        <a:gradFill xmlns:a="http://schemas.openxmlformats.org/drawingml/2006/main" rotWithShape="1">
          <a:gsLst>
            <a:gs pos="0">
              <a:srgbClr val="6BB1C9">
                <a:shade val="60000"/>
              </a:srgbClr>
            </a:gs>
            <a:gs pos="33000">
              <a:srgbClr val="6BB1C9">
                <a:tint val="86500"/>
              </a:srgbClr>
            </a:gs>
            <a:gs pos="46750">
              <a:srgbClr val="6BB1C9">
                <a:tint val="71000"/>
                <a:satMod val="112000"/>
              </a:srgbClr>
            </a:gs>
            <a:gs pos="53000">
              <a:srgbClr val="6BB1C9">
                <a:tint val="71000"/>
                <a:satMod val="112000"/>
              </a:srgbClr>
            </a:gs>
            <a:gs pos="68000">
              <a:srgbClr val="6BB1C9">
                <a:tint val="86000"/>
              </a:srgbClr>
            </a:gs>
            <a:gs pos="100000">
              <a:srgbClr val="6BB1C9">
                <a:shade val="60000"/>
              </a:srgbClr>
            </a:gs>
          </a:gsLst>
          <a:lin ang="8350000" scaled="1"/>
        </a:gradFill>
        <a:ln xmlns:a="http://schemas.openxmlformats.org/drawingml/2006/main">
          <a:noFill/>
        </a:ln>
        <a:effectLst xmlns:a="http://schemas.openxmlformats.org/drawingml/2006/main">
          <a:outerShdw blurRad="190500" dist="228600" dir="2700000" sy="90000" rotWithShape="0">
            <a:srgbClr val="000000">
              <a:alpha val="25500"/>
            </a:srgbClr>
          </a:outerShdw>
        </a:effectLst>
        <a:scene3d xmlns:a="http://schemas.openxmlformats.org/drawingml/2006/main">
          <a:camera prst="orthographicFront" fov="0">
            <a:rot lat="0" lon="0" rev="0"/>
          </a:camera>
          <a:lightRig rig="soft" dir="tl">
            <a:rot lat="0" lon="0" rev="20100000"/>
          </a:lightRig>
        </a:scene3d>
        <a:sp3d xmlns:a="http://schemas.openxmlformats.org/drawingml/2006/main">
          <a:bevelT w="50800" h="50800"/>
        </a:sp3d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+3 671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0.11701</cdr:x>
      <cdr:y>0.15834</cdr:y>
    </cdr:from>
    <cdr:to>
      <cdr:x>0.20585</cdr:x>
      <cdr:y>0.21038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1069900" y="894610"/>
          <a:ext cx="812353" cy="294030"/>
        </a:xfrm>
        <a:prstGeom xmlns:a="http://schemas.openxmlformats.org/drawingml/2006/main" prst="rect">
          <a:avLst/>
        </a:prstGeom>
        <a:solidFill xmlns:a="http://schemas.openxmlformats.org/drawingml/2006/main">
          <a:srgbClr val="00B0F0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390 690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0.16065</cdr:x>
      <cdr:y>0.04632</cdr:y>
    </cdr:from>
    <cdr:to>
      <cdr:x>0.2773</cdr:x>
      <cdr:y>0.14315</cdr:y>
    </cdr:to>
    <cdr:sp macro="" textlink="">
      <cdr:nvSpPr>
        <cdr:cNvPr id="20" name="Стрелка вправо 9"/>
        <cdr:cNvSpPr/>
      </cdr:nvSpPr>
      <cdr:spPr>
        <a:xfrm xmlns:a="http://schemas.openxmlformats.org/drawingml/2006/main">
          <a:off x="1468964" y="272468"/>
          <a:ext cx="1066662" cy="569580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+ 62 475</a:t>
          </a:r>
          <a:endParaRPr lang="ru-RU" sz="1400" b="1" dirty="0">
            <a:solidFill>
              <a:srgbClr val="0000FF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0.20194</cdr:x>
      <cdr:y>0.14025</cdr:y>
    </cdr:from>
    <cdr:to>
      <cdr:x>0.28738</cdr:x>
      <cdr:y>0.17732</cdr:y>
    </cdr:to>
    <cdr:cxnSp macro="">
      <cdr:nvCxnSpPr>
        <cdr:cNvPr id="38" name="Прямая со стрелкой 29"/>
        <cdr:cNvCxnSpPr/>
      </cdr:nvCxnSpPr>
      <cdr:spPr>
        <a:xfrm xmlns:a="http://schemas.openxmlformats.org/drawingml/2006/main" flipV="1">
          <a:off x="1846564" y="824996"/>
          <a:ext cx="781220" cy="218033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2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0.19288</cdr:x>
      <cdr:y>0.0086</cdr:y>
    </cdr:from>
    <cdr:to>
      <cdr:x>0.2884</cdr:x>
      <cdr:y>0.05215</cdr:y>
    </cdr:to>
    <cdr:sp macro="" textlink="">
      <cdr:nvSpPr>
        <cdr:cNvPr id="40" name="TextBox 6"/>
        <cdr:cNvSpPr txBox="1"/>
      </cdr:nvSpPr>
      <cdr:spPr>
        <a:xfrm xmlns:a="http://schemas.openxmlformats.org/drawingml/2006/main">
          <a:off x="1763688" y="48579"/>
          <a:ext cx="873434" cy="24606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+16</a:t>
          </a:r>
          <a:r>
            <a:rPr lang="en-US" sz="14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0.82724</cdr:x>
      <cdr:y>0.02561</cdr:y>
    </cdr:from>
    <cdr:to>
      <cdr:x>0.92276</cdr:x>
      <cdr:y>0.06916</cdr:y>
    </cdr:to>
    <cdr:sp macro="" textlink="">
      <cdr:nvSpPr>
        <cdr:cNvPr id="57" name="TextBox 6"/>
        <cdr:cNvSpPr txBox="1"/>
      </cdr:nvSpPr>
      <cdr:spPr>
        <a:xfrm xmlns:a="http://schemas.openxmlformats.org/drawingml/2006/main">
          <a:off x="7564282" y="150622"/>
          <a:ext cx="873435" cy="2561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+0,9</a:t>
          </a:r>
          <a:r>
            <a: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0.30313</cdr:x>
      <cdr:y>0.69794</cdr:y>
    </cdr:from>
    <cdr:to>
      <cdr:x>0.39197</cdr:x>
      <cdr:y>0.7322</cdr:y>
    </cdr:to>
    <cdr:sp macro="" textlink="">
      <cdr:nvSpPr>
        <cdr:cNvPr id="21" name="TextBox 6"/>
        <cdr:cNvSpPr txBox="1"/>
      </cdr:nvSpPr>
      <cdr:spPr>
        <a:xfrm xmlns:a="http://schemas.openxmlformats.org/drawingml/2006/main">
          <a:off x="2771800" y="3853520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14%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0.45049</cdr:x>
      <cdr:y>0.14604</cdr:y>
    </cdr:from>
    <cdr:to>
      <cdr:x>0.56259</cdr:x>
      <cdr:y>0.20013</cdr:y>
    </cdr:to>
    <cdr:sp macro="" textlink="">
      <cdr:nvSpPr>
        <cdr:cNvPr id="24" name="TextBox 1"/>
        <cdr:cNvSpPr txBox="1"/>
      </cdr:nvSpPr>
      <cdr:spPr>
        <a:xfrm xmlns:a="http://schemas.openxmlformats.org/drawingml/2006/main">
          <a:off x="4119240" y="825150"/>
          <a:ext cx="1025042" cy="305612"/>
        </a:xfrm>
        <a:prstGeom xmlns:a="http://schemas.openxmlformats.org/drawingml/2006/main" prst="rect">
          <a:avLst/>
        </a:prstGeom>
        <a:solidFill xmlns:a="http://schemas.openxmlformats.org/drawingml/2006/main">
          <a:srgbClr val="00B0F0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404 364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0.62154</cdr:x>
      <cdr:y>0.17479</cdr:y>
    </cdr:from>
    <cdr:to>
      <cdr:x>0.73364</cdr:x>
      <cdr:y>0.22888</cdr:y>
    </cdr:to>
    <cdr:sp macro="" textlink="">
      <cdr:nvSpPr>
        <cdr:cNvPr id="25" name="TextBox 1"/>
        <cdr:cNvSpPr txBox="1"/>
      </cdr:nvSpPr>
      <cdr:spPr>
        <a:xfrm xmlns:a="http://schemas.openxmlformats.org/drawingml/2006/main">
          <a:off x="5683395" y="987589"/>
          <a:ext cx="1025043" cy="305612"/>
        </a:xfrm>
        <a:prstGeom xmlns:a="http://schemas.openxmlformats.org/drawingml/2006/main" prst="rect">
          <a:avLst/>
        </a:prstGeom>
        <a:solidFill xmlns:a="http://schemas.openxmlformats.org/drawingml/2006/main">
          <a:srgbClr val="00B0F0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387 983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0.40442</cdr:x>
      <cdr:y>0.01163</cdr:y>
    </cdr:from>
    <cdr:to>
      <cdr:x>0.50556</cdr:x>
      <cdr:y>0.10846</cdr:y>
    </cdr:to>
    <cdr:sp macro="" textlink="">
      <cdr:nvSpPr>
        <cdr:cNvPr id="28" name="Стрелка вправо 27"/>
        <cdr:cNvSpPr/>
      </cdr:nvSpPr>
      <cdr:spPr>
        <a:xfrm xmlns:a="http://schemas.openxmlformats.org/drawingml/2006/main">
          <a:off x="3698035" y="65719"/>
          <a:ext cx="924825" cy="547096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- 48 801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0.48585</cdr:x>
      <cdr:y>0</cdr:y>
    </cdr:from>
    <cdr:to>
      <cdr:x>0.58137</cdr:x>
      <cdr:y>0.04355</cdr:y>
    </cdr:to>
    <cdr:sp macro="" textlink="">
      <cdr:nvSpPr>
        <cdr:cNvPr id="29" name="TextBox 6"/>
        <cdr:cNvSpPr txBox="1"/>
      </cdr:nvSpPr>
      <cdr:spPr>
        <a:xfrm xmlns:a="http://schemas.openxmlformats.org/drawingml/2006/main">
          <a:off x="4442598" y="-766089"/>
          <a:ext cx="873435" cy="25617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- 10,8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0.65573</cdr:x>
      <cdr:y>0.00166</cdr:y>
    </cdr:from>
    <cdr:to>
      <cdr:x>0.75125</cdr:x>
      <cdr:y>0.04521</cdr:y>
    </cdr:to>
    <cdr:sp macro="" textlink="">
      <cdr:nvSpPr>
        <cdr:cNvPr id="30" name="TextBox 6"/>
        <cdr:cNvSpPr txBox="1"/>
      </cdr:nvSpPr>
      <cdr:spPr>
        <a:xfrm xmlns:a="http://schemas.openxmlformats.org/drawingml/2006/main">
          <a:off x="5995990" y="9773"/>
          <a:ext cx="873434" cy="2561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-4,1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0.36446</cdr:x>
      <cdr:y>0.36868</cdr:y>
    </cdr:from>
    <cdr:to>
      <cdr:x>0.47311</cdr:x>
      <cdr:y>0.46668</cdr:y>
    </cdr:to>
    <cdr:sp macro="" textlink="">
      <cdr:nvSpPr>
        <cdr:cNvPr id="31" name="Стрелка вправо 30"/>
        <cdr:cNvSpPr/>
      </cdr:nvSpPr>
      <cdr:spPr>
        <a:xfrm xmlns:a="http://schemas.openxmlformats.org/drawingml/2006/main">
          <a:off x="3332579" y="2168648"/>
          <a:ext cx="993500" cy="576461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- 51 738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0.5359</cdr:x>
      <cdr:y>0.35796</cdr:y>
    </cdr:from>
    <cdr:to>
      <cdr:x>0.63664</cdr:x>
      <cdr:y>0.45596</cdr:y>
    </cdr:to>
    <cdr:sp macro="" textlink="">
      <cdr:nvSpPr>
        <cdr:cNvPr id="32" name="Стрелка вправо 31"/>
        <cdr:cNvSpPr/>
      </cdr:nvSpPr>
      <cdr:spPr>
        <a:xfrm xmlns:a="http://schemas.openxmlformats.org/drawingml/2006/main">
          <a:off x="4900289" y="2022493"/>
          <a:ext cx="921102" cy="553707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- 19 341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0.70459</cdr:x>
      <cdr:y>0.37662</cdr:y>
    </cdr:from>
    <cdr:to>
      <cdr:x>0.80469</cdr:x>
      <cdr:y>0.47462</cdr:y>
    </cdr:to>
    <cdr:sp macro="" textlink="">
      <cdr:nvSpPr>
        <cdr:cNvPr id="33" name="Стрелка вправо 32"/>
        <cdr:cNvSpPr/>
      </cdr:nvSpPr>
      <cdr:spPr>
        <a:xfrm xmlns:a="http://schemas.openxmlformats.org/drawingml/2006/main">
          <a:off x="6442798" y="2127921"/>
          <a:ext cx="915268" cy="553707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+ 1 051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0.7175</cdr:x>
      <cdr:y>0.34086</cdr:y>
    </cdr:from>
    <cdr:to>
      <cdr:x>0.81302</cdr:x>
      <cdr:y>0.38441</cdr:y>
    </cdr:to>
    <cdr:sp macro="" textlink="">
      <cdr:nvSpPr>
        <cdr:cNvPr id="34" name="TextBox 6"/>
        <cdr:cNvSpPr txBox="1"/>
      </cdr:nvSpPr>
      <cdr:spPr>
        <a:xfrm xmlns:a="http://schemas.openxmlformats.org/drawingml/2006/main">
          <a:off x="6560839" y="1925859"/>
          <a:ext cx="873435" cy="24606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+0,3</a:t>
          </a:r>
          <a:r>
            <a: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0.19814</cdr:x>
      <cdr:y>0.7179</cdr:y>
    </cdr:from>
    <cdr:to>
      <cdr:x>0.29928</cdr:x>
      <cdr:y>0.81473</cdr:y>
    </cdr:to>
    <cdr:sp macro="" textlink="">
      <cdr:nvSpPr>
        <cdr:cNvPr id="35" name="Стрелка вправо 34"/>
        <cdr:cNvSpPr/>
      </cdr:nvSpPr>
      <cdr:spPr>
        <a:xfrm xmlns:a="http://schemas.openxmlformats.org/drawingml/2006/main">
          <a:off x="1811771" y="4056185"/>
          <a:ext cx="924825" cy="547097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+ 8 003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0.25922</cdr:x>
      <cdr:y>0.61359</cdr:y>
    </cdr:from>
    <cdr:to>
      <cdr:x>0.48931</cdr:x>
      <cdr:y>0.67446</cdr:y>
    </cdr:to>
    <cdr:sp macro="" textlink="">
      <cdr:nvSpPr>
        <cdr:cNvPr id="2" name="TextBox 6"/>
        <cdr:cNvSpPr txBox="1"/>
      </cdr:nvSpPr>
      <cdr:spPr>
        <a:xfrm xmlns:a="http://schemas.openxmlformats.org/drawingml/2006/main">
          <a:off x="2771800" y="3773633"/>
          <a:ext cx="2460279" cy="37435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5 462 тыс. руб.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0.19675</cdr:x>
      <cdr:y>0.48016</cdr:y>
    </cdr:from>
    <cdr:to>
      <cdr:x>0.3014</cdr:x>
      <cdr:y>0.57816</cdr:y>
    </cdr:to>
    <cdr:sp macro="" textlink="">
      <cdr:nvSpPr>
        <cdr:cNvPr id="11" name="Стрелка вправо 10"/>
        <cdr:cNvSpPr/>
      </cdr:nvSpPr>
      <cdr:spPr>
        <a:xfrm xmlns:a="http://schemas.openxmlformats.org/drawingml/2006/main">
          <a:off x="1799095" y="2651082"/>
          <a:ext cx="956917" cy="54108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+ 72 629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0.54314</cdr:x>
      <cdr:y>0.58492</cdr:y>
    </cdr:from>
    <cdr:to>
      <cdr:x>0.64683</cdr:x>
      <cdr:y>0.68352</cdr:y>
    </cdr:to>
    <cdr:sp macro="" textlink="">
      <cdr:nvSpPr>
        <cdr:cNvPr id="17" name="Стрелка вправо 16"/>
        <cdr:cNvSpPr/>
      </cdr:nvSpPr>
      <cdr:spPr>
        <a:xfrm xmlns:a="http://schemas.openxmlformats.org/drawingml/2006/main">
          <a:off x="4966458" y="3229487"/>
          <a:ext cx="948142" cy="544395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- 13 483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0.13385</cdr:x>
      <cdr:y>0.45643</cdr:y>
    </cdr:from>
    <cdr:to>
      <cdr:x>0.21212</cdr:x>
      <cdr:y>0.49649</cdr:y>
    </cdr:to>
    <cdr:sp macro="" textlink="">
      <cdr:nvSpPr>
        <cdr:cNvPr id="23" name="TextBox 6"/>
        <cdr:cNvSpPr txBox="1"/>
      </cdr:nvSpPr>
      <cdr:spPr>
        <a:xfrm xmlns:a="http://schemas.openxmlformats.org/drawingml/2006/main">
          <a:off x="1223885" y="2520064"/>
          <a:ext cx="715700" cy="22118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72%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0.63527</cdr:x>
      <cdr:y>0.46287</cdr:y>
    </cdr:from>
    <cdr:to>
      <cdr:x>0.72411</cdr:x>
      <cdr:y>0.49713</cdr:y>
    </cdr:to>
    <cdr:sp macro="" textlink="">
      <cdr:nvSpPr>
        <cdr:cNvPr id="26" name="TextBox 6"/>
        <cdr:cNvSpPr txBox="1"/>
      </cdr:nvSpPr>
      <cdr:spPr>
        <a:xfrm xmlns:a="http://schemas.openxmlformats.org/drawingml/2006/main">
          <a:off x="5808889" y="2555603"/>
          <a:ext cx="812353" cy="18915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87%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0.17603</cdr:x>
      <cdr:y>0.04695</cdr:y>
    </cdr:from>
    <cdr:to>
      <cdr:x>0.29089</cdr:x>
      <cdr:y>0.14379</cdr:y>
    </cdr:to>
    <cdr:sp macro="" textlink="">
      <cdr:nvSpPr>
        <cdr:cNvPr id="20" name="Стрелка вправо 9"/>
        <cdr:cNvSpPr/>
      </cdr:nvSpPr>
      <cdr:spPr>
        <a:xfrm xmlns:a="http://schemas.openxmlformats.org/drawingml/2006/main">
          <a:off x="1609618" y="259250"/>
          <a:ext cx="1050271" cy="534623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+ 54 710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0.20128</cdr:x>
      <cdr:y>0.17542</cdr:y>
    </cdr:from>
    <cdr:to>
      <cdr:x>0.28463</cdr:x>
      <cdr:y>0.21123</cdr:y>
    </cdr:to>
    <cdr:cxnSp macro="">
      <cdr:nvCxnSpPr>
        <cdr:cNvPr id="38" name="Прямая со стрелкой 29"/>
        <cdr:cNvCxnSpPr/>
      </cdr:nvCxnSpPr>
      <cdr:spPr>
        <a:xfrm xmlns:a="http://schemas.openxmlformats.org/drawingml/2006/main" flipV="1">
          <a:off x="1840549" y="968551"/>
          <a:ext cx="762152" cy="197716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2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0.19121</cdr:x>
      <cdr:y>0.00939</cdr:y>
    </cdr:from>
    <cdr:to>
      <cdr:x>0.28673</cdr:x>
      <cdr:y>0.05294</cdr:y>
    </cdr:to>
    <cdr:sp macro="" textlink="">
      <cdr:nvSpPr>
        <cdr:cNvPr id="40" name="TextBox 6"/>
        <cdr:cNvSpPr txBox="1"/>
      </cdr:nvSpPr>
      <cdr:spPr>
        <a:xfrm xmlns:a="http://schemas.openxmlformats.org/drawingml/2006/main">
          <a:off x="1748446" y="51840"/>
          <a:ext cx="873435" cy="24045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+17</a:t>
          </a:r>
          <a:r>
            <a: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0.55339</cdr:x>
      <cdr:y>0.16154</cdr:y>
    </cdr:from>
    <cdr:to>
      <cdr:x>0.63303</cdr:x>
      <cdr:y>0.20221</cdr:y>
    </cdr:to>
    <cdr:cxnSp macro="">
      <cdr:nvCxnSpPr>
        <cdr:cNvPr id="43" name="Прямая со стрелкой 35"/>
        <cdr:cNvCxnSpPr/>
      </cdr:nvCxnSpPr>
      <cdr:spPr>
        <a:xfrm xmlns:a="http://schemas.openxmlformats.org/drawingml/2006/main">
          <a:off x="5060192" y="891884"/>
          <a:ext cx="728189" cy="224579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2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0.55469</cdr:x>
      <cdr:y>0.56103</cdr:y>
    </cdr:from>
    <cdr:to>
      <cdr:x>0.64353</cdr:x>
      <cdr:y>0.59529</cdr:y>
    </cdr:to>
    <cdr:sp macro="" textlink="">
      <cdr:nvSpPr>
        <cdr:cNvPr id="51" name="TextBox 6"/>
        <cdr:cNvSpPr txBox="1"/>
      </cdr:nvSpPr>
      <cdr:spPr>
        <a:xfrm xmlns:a="http://schemas.openxmlformats.org/drawingml/2006/main">
          <a:off x="5072066" y="3097585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-4,7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0.56121</cdr:x>
      <cdr:y>0.0262</cdr:y>
    </cdr:from>
    <cdr:to>
      <cdr:x>0.65673</cdr:x>
      <cdr:y>0.06975</cdr:y>
    </cdr:to>
    <cdr:sp macro="" textlink="">
      <cdr:nvSpPr>
        <cdr:cNvPr id="57" name="TextBox 6"/>
        <cdr:cNvSpPr txBox="1"/>
      </cdr:nvSpPr>
      <cdr:spPr>
        <a:xfrm xmlns:a="http://schemas.openxmlformats.org/drawingml/2006/main">
          <a:off x="5131702" y="144668"/>
          <a:ext cx="873435" cy="24045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-5,8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0.30313</cdr:x>
      <cdr:y>0.45276</cdr:y>
    </cdr:from>
    <cdr:to>
      <cdr:x>0.38139</cdr:x>
      <cdr:y>0.49282</cdr:y>
    </cdr:to>
    <cdr:sp macro="" textlink="">
      <cdr:nvSpPr>
        <cdr:cNvPr id="18" name="TextBox 6"/>
        <cdr:cNvSpPr txBox="1"/>
      </cdr:nvSpPr>
      <cdr:spPr>
        <a:xfrm xmlns:a="http://schemas.openxmlformats.org/drawingml/2006/main">
          <a:off x="2771800" y="2499807"/>
          <a:ext cx="715661" cy="22119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80%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0.37427</cdr:x>
      <cdr:y>0.11049</cdr:y>
    </cdr:from>
    <cdr:to>
      <cdr:x>0.46307</cdr:x>
      <cdr:y>0.14931</cdr:y>
    </cdr:to>
    <cdr:cxnSp macro="">
      <cdr:nvCxnSpPr>
        <cdr:cNvPr id="24" name="Прямая со стрелкой 23"/>
        <cdr:cNvCxnSpPr/>
      </cdr:nvCxnSpPr>
      <cdr:spPr>
        <a:xfrm xmlns:a="http://schemas.openxmlformats.org/drawingml/2006/main">
          <a:off x="3422350" y="610033"/>
          <a:ext cx="811962" cy="214337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2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0.38144</cdr:x>
      <cdr:y>0.02735</cdr:y>
    </cdr:from>
    <cdr:to>
      <cdr:x>0.48425</cdr:x>
      <cdr:y>0.12418</cdr:y>
    </cdr:to>
    <cdr:sp macro="" textlink="">
      <cdr:nvSpPr>
        <cdr:cNvPr id="25" name="Стрелка вправо 24"/>
        <cdr:cNvSpPr/>
      </cdr:nvSpPr>
      <cdr:spPr>
        <a:xfrm xmlns:a="http://schemas.openxmlformats.org/drawingml/2006/main">
          <a:off x="3487848" y="151006"/>
          <a:ext cx="940136" cy="53462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-51 363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0.54668</cdr:x>
      <cdr:y>0.24911</cdr:y>
    </cdr:from>
    <cdr:to>
      <cdr:x>0.64055</cdr:x>
      <cdr:y>0.34771</cdr:y>
    </cdr:to>
    <cdr:sp macro="" textlink="">
      <cdr:nvSpPr>
        <cdr:cNvPr id="28" name="Стрелка вправо 27"/>
        <cdr:cNvSpPr/>
      </cdr:nvSpPr>
      <cdr:spPr>
        <a:xfrm xmlns:a="http://schemas.openxmlformats.org/drawingml/2006/main">
          <a:off x="4998809" y="1375414"/>
          <a:ext cx="858411" cy="544395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- 5 857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0.54597</cdr:x>
      <cdr:y>0.22816</cdr:y>
    </cdr:from>
    <cdr:to>
      <cdr:x>0.63481</cdr:x>
      <cdr:y>0.26242</cdr:y>
    </cdr:to>
    <cdr:sp macro="" textlink="">
      <cdr:nvSpPr>
        <cdr:cNvPr id="29" name="TextBox 6"/>
        <cdr:cNvSpPr txBox="1"/>
      </cdr:nvSpPr>
      <cdr:spPr>
        <a:xfrm xmlns:a="http://schemas.openxmlformats.org/drawingml/2006/main">
          <a:off x="4992394" y="1259738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-12,4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0.72782</cdr:x>
      <cdr:y>0.18552</cdr:y>
    </cdr:from>
    <cdr:to>
      <cdr:x>0.78859</cdr:x>
      <cdr:y>0.21473</cdr:y>
    </cdr:to>
    <cdr:cxnSp macro="">
      <cdr:nvCxnSpPr>
        <cdr:cNvPr id="30" name="Прямая со стрелкой 29"/>
        <cdr:cNvCxnSpPr/>
      </cdr:nvCxnSpPr>
      <cdr:spPr>
        <a:xfrm xmlns:a="http://schemas.openxmlformats.org/drawingml/2006/main" flipV="1">
          <a:off x="6655204" y="1024286"/>
          <a:ext cx="555675" cy="16129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2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0.72584</cdr:x>
      <cdr:y>0.0102</cdr:y>
    </cdr:from>
    <cdr:to>
      <cdr:x>0.82136</cdr:x>
      <cdr:y>0.05375</cdr:y>
    </cdr:to>
    <cdr:sp macro="" textlink="">
      <cdr:nvSpPr>
        <cdr:cNvPr id="31" name="TextBox 6"/>
        <cdr:cNvSpPr txBox="1"/>
      </cdr:nvSpPr>
      <cdr:spPr>
        <a:xfrm xmlns:a="http://schemas.openxmlformats.org/drawingml/2006/main">
          <a:off x="6637097" y="56303"/>
          <a:ext cx="873434" cy="24045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0,3</a:t>
          </a:r>
          <a:r>
            <a: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0.80469</cdr:x>
      <cdr:y>0.46541</cdr:y>
    </cdr:from>
    <cdr:to>
      <cdr:x>0.89353</cdr:x>
      <cdr:y>0.49967</cdr:y>
    </cdr:to>
    <cdr:sp macro="" textlink="">
      <cdr:nvSpPr>
        <cdr:cNvPr id="32" name="TextBox 6"/>
        <cdr:cNvSpPr txBox="1"/>
      </cdr:nvSpPr>
      <cdr:spPr>
        <a:xfrm xmlns:a="http://schemas.openxmlformats.org/drawingml/2006/main">
          <a:off x="7358066" y="2569660"/>
          <a:ext cx="812353" cy="18915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87%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0.70599</cdr:x>
      <cdr:y>0.63346</cdr:y>
    </cdr:from>
    <cdr:to>
      <cdr:x>0.80969</cdr:x>
      <cdr:y>0.73206</cdr:y>
    </cdr:to>
    <cdr:sp macro="" textlink="">
      <cdr:nvSpPr>
        <cdr:cNvPr id="33" name="Стрелка вправо 32"/>
        <cdr:cNvSpPr/>
      </cdr:nvSpPr>
      <cdr:spPr>
        <a:xfrm xmlns:a="http://schemas.openxmlformats.org/drawingml/2006/main">
          <a:off x="6455612" y="3497511"/>
          <a:ext cx="948161" cy="544395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</a:t>
          </a:r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468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0.71535</cdr:x>
      <cdr:y>0.60283</cdr:y>
    </cdr:from>
    <cdr:to>
      <cdr:x>0.80419</cdr:x>
      <cdr:y>0.63709</cdr:y>
    </cdr:to>
    <cdr:sp macro="" textlink="">
      <cdr:nvSpPr>
        <cdr:cNvPr id="34" name="TextBox 6"/>
        <cdr:cNvSpPr txBox="1"/>
      </cdr:nvSpPr>
      <cdr:spPr>
        <a:xfrm xmlns:a="http://schemas.openxmlformats.org/drawingml/2006/main">
          <a:off x="6541124" y="3328380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0,2</a:t>
          </a:r>
          <a:r>
            <a: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0.70566</cdr:x>
      <cdr:y>0.26607</cdr:y>
    </cdr:from>
    <cdr:to>
      <cdr:x>0.80469</cdr:x>
      <cdr:y>0.36407</cdr:y>
    </cdr:to>
    <cdr:sp macro="" textlink="">
      <cdr:nvSpPr>
        <cdr:cNvPr id="35" name="Стрелка вправо 34"/>
        <cdr:cNvSpPr/>
      </cdr:nvSpPr>
      <cdr:spPr>
        <a:xfrm xmlns:a="http://schemas.openxmlformats.org/drawingml/2006/main">
          <a:off x="6452536" y="1469056"/>
          <a:ext cx="905530" cy="54108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+ 581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0.73536</cdr:x>
      <cdr:y>0.12148</cdr:y>
    </cdr:from>
    <cdr:to>
      <cdr:x>0.87015</cdr:x>
      <cdr:y>0.18212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6356425" y="624844"/>
          <a:ext cx="1165124" cy="311904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+mn-lt"/>
            </a:rPr>
            <a:t>404 364</a:t>
          </a:r>
          <a:endParaRPr lang="ru-RU" sz="1800" b="1" dirty="0">
            <a:solidFill>
              <a:srgbClr val="002060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0.11194</cdr:x>
      <cdr:y>0.12447</cdr:y>
    </cdr:from>
    <cdr:to>
      <cdr:x>0.2489</cdr:x>
      <cdr:y>0.18787</cdr:y>
    </cdr:to>
    <cdr:sp macro="" textlink="">
      <cdr:nvSpPr>
        <cdr:cNvPr id="6" name="Скругленный прямоугольник 5"/>
        <cdr:cNvSpPr/>
      </cdr:nvSpPr>
      <cdr:spPr>
        <a:xfrm xmlns:a="http://schemas.openxmlformats.org/drawingml/2006/main">
          <a:off x="987522" y="711530"/>
          <a:ext cx="1208290" cy="362421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FFFFFF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FFFFFF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390 690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0.42322</cdr:x>
      <cdr:y>0.01666</cdr:y>
    </cdr:from>
    <cdr:to>
      <cdr:x>0.55426</cdr:x>
      <cdr:y>0.06824</cdr:y>
    </cdr:to>
    <cdr:sp macro="" textlink="">
      <cdr:nvSpPr>
        <cdr:cNvPr id="7" name="Скругленный прямоугольник 6"/>
        <cdr:cNvSpPr/>
      </cdr:nvSpPr>
      <cdr:spPr>
        <a:xfrm xmlns:a="http://schemas.openxmlformats.org/drawingml/2006/main">
          <a:off x="3733781" y="95233"/>
          <a:ext cx="1156063" cy="294853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FFFFFF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FFFFFF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453 165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0.6246</cdr:x>
      <cdr:y>0.37435</cdr:y>
    </cdr:from>
    <cdr:to>
      <cdr:x>0.72126</cdr:x>
      <cdr:y>0.44357</cdr:y>
    </cdr:to>
    <cdr:sp macro="" textlink="">
      <cdr:nvSpPr>
        <cdr:cNvPr id="18" name="Скругленный прямоугольник 17"/>
        <cdr:cNvSpPr/>
      </cdr:nvSpPr>
      <cdr:spPr>
        <a:xfrm xmlns:a="http://schemas.openxmlformats.org/drawingml/2006/main">
          <a:off x="5510331" y="2139913"/>
          <a:ext cx="852755" cy="395747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70%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</cdr:x>
      <cdr:y>0.35514</cdr:y>
    </cdr:from>
    <cdr:to>
      <cdr:x>0.09666</cdr:x>
      <cdr:y>0.42436</cdr:y>
    </cdr:to>
    <cdr:sp macro="" textlink="">
      <cdr:nvSpPr>
        <cdr:cNvPr id="19" name="Скругленный прямоугольник 18"/>
        <cdr:cNvSpPr/>
      </cdr:nvSpPr>
      <cdr:spPr>
        <a:xfrm xmlns:a="http://schemas.openxmlformats.org/drawingml/2006/main">
          <a:off x="-285720" y="1826662"/>
          <a:ext cx="835529" cy="35603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>
              <a:solidFill>
                <a:srgbClr val="FF0000"/>
              </a:solidFill>
              <a:latin typeface="Calibri"/>
            </a:rPr>
            <a:t>6</a:t>
          </a:r>
          <a:r>
            <a:rPr lang="ru-RU" sz="1800" b="1" dirty="0" smtClean="0">
              <a:solidFill>
                <a:srgbClr val="FF0000"/>
              </a:solidFill>
              <a:latin typeface="Calibri"/>
            </a:rPr>
            <a:t>0%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0.31364</cdr:x>
      <cdr:y>0.31155</cdr:y>
    </cdr:from>
    <cdr:to>
      <cdr:x>0.4103</cdr:x>
      <cdr:y>0.38077</cdr:y>
    </cdr:to>
    <cdr:sp macro="" textlink="">
      <cdr:nvSpPr>
        <cdr:cNvPr id="20" name="Скругленный прямоугольник 19"/>
        <cdr:cNvSpPr/>
      </cdr:nvSpPr>
      <cdr:spPr>
        <a:xfrm xmlns:a="http://schemas.openxmlformats.org/drawingml/2006/main">
          <a:off x="2767039" y="1780937"/>
          <a:ext cx="852755" cy="395690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68%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0.88062</cdr:x>
      <cdr:y>0.70442</cdr:y>
    </cdr:from>
    <cdr:to>
      <cdr:x>0.97727</cdr:x>
      <cdr:y>0.77364</cdr:y>
    </cdr:to>
    <cdr:sp macro="" textlink="">
      <cdr:nvSpPr>
        <cdr:cNvPr id="21" name="Скругленный прямоугольник 20"/>
        <cdr:cNvSpPr/>
      </cdr:nvSpPr>
      <cdr:spPr>
        <a:xfrm xmlns:a="http://schemas.openxmlformats.org/drawingml/2006/main">
          <a:off x="7768978" y="4026750"/>
          <a:ext cx="852667" cy="395690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30%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0.25677</cdr:x>
      <cdr:y>0.71094</cdr:y>
    </cdr:from>
    <cdr:to>
      <cdr:x>0.35342</cdr:x>
      <cdr:y>0.78016</cdr:y>
    </cdr:to>
    <cdr:sp macro="" textlink="">
      <cdr:nvSpPr>
        <cdr:cNvPr id="22" name="Скругленный прямоугольник 21"/>
        <cdr:cNvSpPr/>
      </cdr:nvSpPr>
      <cdr:spPr>
        <a:xfrm xmlns:a="http://schemas.openxmlformats.org/drawingml/2006/main">
          <a:off x="2219525" y="3656739"/>
          <a:ext cx="835442" cy="35603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40%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0.56625</cdr:x>
      <cdr:y>0.72254</cdr:y>
    </cdr:from>
    <cdr:to>
      <cdr:x>0.66291</cdr:x>
      <cdr:y>0.79176</cdr:y>
    </cdr:to>
    <cdr:sp macro="" textlink="">
      <cdr:nvSpPr>
        <cdr:cNvPr id="23" name="Скругленный прямоугольник 22"/>
        <cdr:cNvSpPr/>
      </cdr:nvSpPr>
      <cdr:spPr>
        <a:xfrm xmlns:a="http://schemas.openxmlformats.org/drawingml/2006/main">
          <a:off x="4995609" y="4130358"/>
          <a:ext cx="852755" cy="395691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32%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0.6246</cdr:x>
      <cdr:y>0</cdr:y>
    </cdr:from>
    <cdr:to>
      <cdr:x>0.72126</cdr:x>
      <cdr:y>0.06922</cdr:y>
    </cdr:to>
    <cdr:sp macro="" textlink="">
      <cdr:nvSpPr>
        <cdr:cNvPr id="14" name="Скругленный прямоугольник 13"/>
        <cdr:cNvSpPr/>
      </cdr:nvSpPr>
      <cdr:spPr>
        <a:xfrm xmlns:a="http://schemas.openxmlformats.org/drawingml/2006/main">
          <a:off x="5510331" y="-882817"/>
          <a:ext cx="852755" cy="395690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>
              <a:solidFill>
                <a:srgbClr val="FF0000"/>
              </a:solidFill>
              <a:latin typeface="Calibri"/>
            </a:rPr>
            <a:t>-</a:t>
          </a:r>
          <a:r>
            <a:rPr lang="ru-RU" sz="1800" b="1" dirty="0" smtClean="0">
              <a:solidFill>
                <a:srgbClr val="FF0000"/>
              </a:solidFill>
              <a:latin typeface="Calibri"/>
            </a:rPr>
            <a:t>11%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0.86521</cdr:x>
      <cdr:y>0.65455</cdr:y>
    </cdr:from>
    <cdr:to>
      <cdr:x>1</cdr:x>
      <cdr:y>0.71519</cdr:y>
    </cdr:to>
    <cdr:sp macro="" textlink="">
      <cdr:nvSpPr>
        <cdr:cNvPr id="16" name="Скругленный прямоугольник 15"/>
        <cdr:cNvSpPr/>
      </cdr:nvSpPr>
      <cdr:spPr>
        <a:xfrm xmlns:a="http://schemas.openxmlformats.org/drawingml/2006/main">
          <a:off x="7478874" y="3366705"/>
          <a:ext cx="1165124" cy="311904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+mn-lt"/>
            </a:rPr>
            <a:t>120 468</a:t>
          </a:r>
          <a:endParaRPr lang="ru-RU" sz="1800" b="1" dirty="0">
            <a:solidFill>
              <a:srgbClr val="002060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0.24416</cdr:x>
      <cdr:y>0.66319</cdr:y>
    </cdr:from>
    <cdr:to>
      <cdr:x>0.37895</cdr:x>
      <cdr:y>0.72383</cdr:y>
    </cdr:to>
    <cdr:sp macro="" textlink="">
      <cdr:nvSpPr>
        <cdr:cNvPr id="17" name="Скругленный прямоугольник 16"/>
        <cdr:cNvSpPr/>
      </cdr:nvSpPr>
      <cdr:spPr>
        <a:xfrm xmlns:a="http://schemas.openxmlformats.org/drawingml/2006/main">
          <a:off x="2110543" y="3411144"/>
          <a:ext cx="1165125" cy="31190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+mn-lt"/>
            </a:rPr>
            <a:t>155 806</a:t>
          </a:r>
          <a:endParaRPr lang="ru-RU" sz="1800" b="1" dirty="0">
            <a:solidFill>
              <a:srgbClr val="002060"/>
            </a:solidFill>
            <a:latin typeface="+mn-lt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E73C50-2302-4CDA-B251-3C19F88E2B27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A77D45-ADD4-420E-8EC5-916ECAC88B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4349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1E0BC3-CAAD-4D01-BC2D-353A755ABC01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4B5262-1FC4-426E-9DC1-FE665D5D01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396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9292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безвозмездных поступлений в районный бюджет на 2017 год и на плановый период определен в соответствии с проектом Иркутской области «Об областном бюджете на 2018 год и на плановый период 2019 и 2020 годов».</a:t>
            </a: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межбюджетных трансфертов, предоставляемых из бюджетов поселений Зиминского района, на осуществление части полномочий по решению вопросов местного значения в соответствии с проектами соглашений по передаче полномочий.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2524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2194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9140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6347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9749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81928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4652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Нормативы отчислений налоговых и неналоговых доходов</a:t>
            </a:r>
            <a:r>
              <a:rPr lang="ru-RU" baseline="0" dirty="0" smtClean="0"/>
              <a:t> в бюджет муниципального образования устанавливаются Бюджетным кодексом РФ и законом Иркутской области № 74-ОЗ. В условиях действующего на сегодняшний день законодательства нормативы отчислений установлены следующим образом.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5454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7466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981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1284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1593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Порядок формирования и использования бюджетных ассигнований муниципального дорожного фонда Зиминского районного муниципального образования утвержден решением Думы Зиминского муниципального района от 27.11.2013 г. № 321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5348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3410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4060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9066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4011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4159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438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3506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Нормативы отчислений налоговых и неналоговых доходов</a:t>
            </a:r>
            <a:r>
              <a:rPr lang="ru-RU" baseline="0" dirty="0" smtClean="0"/>
              <a:t> в бюджет муниципального образования устанавливаются Бюджетным кодексом РФ и законом Иркутской области № 74-ОЗ. В условиях действующего на сегодняшний день законодательства нормативы отчислений установлены следующим образом.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5183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0575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dirty="0" smtClean="0">
                <a:solidFill>
                  <a:schemeClr val="hlink"/>
                </a:solidFill>
                <a:latin typeface="Times New Roman" pitchFamily="18" charset="0"/>
              </a:rPr>
              <a:t>Основным доходным источником, в части налоговых и неналоговых поступлений, формирующим доходную часть местного бюджета, является налог на доходы физических лиц, на долю которого приходится в 2018 году – 67,5%. </a:t>
            </a:r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250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dirty="0" smtClean="0">
                <a:solidFill>
                  <a:schemeClr val="hlink"/>
                </a:solidFill>
                <a:latin typeface="Times New Roman" pitchFamily="18" charset="0"/>
              </a:rPr>
              <a:t>Основным доходным источником, в части налоговых и неналоговых поступлений, формирующим доходную часть местного бюджета, является налог на доходы физических лиц, на долю которого приходится в 2019 году – 68,3%,</a:t>
            </a:r>
            <a:r>
              <a:rPr lang="ru-RU" sz="1200" b="0" i="0" baseline="0" dirty="0" smtClean="0">
                <a:solidFill>
                  <a:schemeClr val="hlink"/>
                </a:solidFill>
                <a:latin typeface="Times New Roman" pitchFamily="18" charset="0"/>
              </a:rPr>
              <a:t> в 2020 году – 69,2%.</a:t>
            </a:r>
            <a:r>
              <a:rPr lang="ru-RU" sz="1200" b="0" i="0" dirty="0" smtClean="0">
                <a:solidFill>
                  <a:schemeClr val="hlink"/>
                </a:solidFill>
                <a:latin typeface="Times New Roman" pitchFamily="18" charset="0"/>
              </a:rPr>
              <a:t> </a:t>
            </a:r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0122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0" i="0" u="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441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AFA1-8A09-485A-8C7A-D719FA8F76B4}" type="datetime1">
              <a:rPr lang="ru-RU" smtClean="0"/>
              <a:pPr/>
              <a:t>14.12.2017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FC087-15F6-42CF-B090-084F6A01A308}" type="datetime1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624CA-B06A-4AC6-BAEE-F20C78473201}" type="datetime1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066CC-A995-4359-B3E7-AE0C705C8AB9}" type="datetime1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F1774-9BEB-4DCA-BA69-4DFA0454D001}" type="datetime1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1E226-9703-4E5E-A251-9FFCE3959389}" type="datetime1">
              <a:rPr lang="ru-RU" smtClean="0"/>
              <a:pPr/>
              <a:t>14.12.2017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B3CE3-F996-45D5-9FB8-E013683176AD}" type="datetime1">
              <a:rPr lang="ru-RU" smtClean="0"/>
              <a:pPr/>
              <a:t>14.12.2017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C4D5A-F5A3-43CF-9A5C-2FD69BD7103D}" type="datetime1">
              <a:rPr lang="ru-RU" smtClean="0"/>
              <a:pPr/>
              <a:t>14.12.2017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D296D-BFC0-490B-80F9-0ED4ED82E773}" type="datetime1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59565-F75B-4BB2-BA18-194CB94C9BB3}" type="datetime1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EFA0140-EFDD-4219-9B8C-B7C8BD41AE23}" type="datetime1">
              <a:rPr lang="ru-RU" smtClean="0"/>
              <a:pPr/>
              <a:t>14.12.2017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hf hdr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701183"/>
            <a:ext cx="8429684" cy="2517716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0000FF"/>
                </a:solidFill>
                <a:effectLst/>
                <a:latin typeface="+mn-lt"/>
              </a:rPr>
              <a:t/>
            </a:r>
            <a:br>
              <a:rPr lang="ru-RU" sz="3200" dirty="0">
                <a:solidFill>
                  <a:srgbClr val="0000FF"/>
                </a:solidFill>
                <a:effectLst/>
                <a:latin typeface="+mn-lt"/>
              </a:rPr>
            </a:br>
            <a: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  <a:t>бюджет</a:t>
            </a:r>
            <a:b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</a:br>
            <a: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  <a:t>Зиминского районного муниципального образования</a:t>
            </a:r>
            <a:b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</a:br>
            <a: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  <a:t>2018-2020</a:t>
            </a:r>
            <a:endParaRPr lang="ru-RU" sz="3200" dirty="0">
              <a:solidFill>
                <a:srgbClr val="0000FF"/>
              </a:solidFill>
              <a:effectLst/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6453336"/>
            <a:ext cx="8458200" cy="404664"/>
          </a:xfrm>
        </p:spPr>
        <p:txBody>
          <a:bodyPr>
            <a:normAutofit/>
          </a:bodyPr>
          <a:lstStyle/>
          <a:p>
            <a:pPr algn="r"/>
            <a:r>
              <a:rPr lang="ru-RU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Финансовое управление Зиминского района</a:t>
            </a:r>
            <a:endParaRPr lang="ru-RU" sz="1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http://www.vseflagi.ru/upload/symbolics/coa/normal/irkutskaya/ziminskiy_co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97202"/>
            <a:ext cx="1152128" cy="147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78261" y="4797152"/>
            <a:ext cx="8429684" cy="1082968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800" b="1" kern="1200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  <a:t/>
            </a:r>
            <a:b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</a:br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к проекту решения думы Зиминского муниципального района</a:t>
            </a:r>
          </a:p>
          <a:p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«Об </a:t>
            </a:r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утверждении бюджета Зиминского районного</a:t>
            </a:r>
          </a:p>
          <a:p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муниципального образования на </a:t>
            </a:r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2018 </a:t>
            </a:r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год </a:t>
            </a:r>
          </a:p>
          <a:p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и на плановый период </a:t>
            </a:r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2019 </a:t>
            </a:r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и </a:t>
            </a:r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2020 годов»</a:t>
            </a:r>
            <a:endParaRPr lang="ru-RU" sz="1600" dirty="0">
              <a:solidFill>
                <a:srgbClr val="0000FF"/>
              </a:solidFill>
              <a:effectLst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2558840"/>
              </p:ext>
            </p:extLst>
          </p:nvPr>
        </p:nvGraphicFramePr>
        <p:xfrm>
          <a:off x="467544" y="707886"/>
          <a:ext cx="8890770" cy="6072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517232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СТРУКТУРА МЕЖБЮДЖЕТНЫХ ТРАНСФЕРТОВ НА 2018 ГОД</a:t>
            </a:r>
            <a:endParaRPr lang="ru-RU" sz="20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097885" y="4684879"/>
            <a:ext cx="1656184" cy="360040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233 637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4427984" y="1549290"/>
            <a:ext cx="1656184" cy="360040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47 133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6084168" y="2698470"/>
            <a:ext cx="1656184" cy="360040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50 259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131840" y="2099713"/>
            <a:ext cx="1656184" cy="360040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4 721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04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6930812"/>
              </p:ext>
            </p:extLst>
          </p:nvPr>
        </p:nvGraphicFramePr>
        <p:xfrm>
          <a:off x="-180528" y="1232756"/>
          <a:ext cx="4824536" cy="4071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517232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92586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СТРУКТУРА МЕЖБЮДЖЕТНЫХ ТРАНСФЕРТОВ НА 2019, 2020 ГОДЫ</a:t>
            </a:r>
            <a:endParaRPr lang="ru-RU" sz="20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graphicFrame>
        <p:nvGraphicFramePr>
          <p:cNvPr id="13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5914324"/>
              </p:ext>
            </p:extLst>
          </p:nvPr>
        </p:nvGraphicFramePr>
        <p:xfrm>
          <a:off x="4319464" y="2420888"/>
          <a:ext cx="4824536" cy="3783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1"/>
          <p:cNvSpPr txBox="1"/>
          <p:nvPr/>
        </p:nvSpPr>
        <p:spPr>
          <a:xfrm>
            <a:off x="1547664" y="1016732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2019 год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6300192" y="1988840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2020 год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43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5301208"/>
            <a:ext cx="9144000" cy="15567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b="1" dirty="0"/>
          </a:p>
        </p:txBody>
      </p:sp>
      <p:sp>
        <p:nvSpPr>
          <p:cNvPr id="7" name="Дата 2"/>
          <p:cNvSpPr>
            <a:spLocks noGrp="1"/>
          </p:cNvSpPr>
          <p:nvPr>
            <p:ph type="dt" sz="half" idx="10"/>
          </p:nvPr>
        </p:nvSpPr>
        <p:spPr>
          <a:xfrm>
            <a:off x="5072066" y="6492875"/>
            <a:ext cx="2286000" cy="365125"/>
          </a:xfrm>
        </p:spPr>
        <p:txBody>
          <a:bodyPr/>
          <a:lstStyle/>
          <a:p>
            <a:fld id="{4C378FFA-0BD4-45AA-A1B1-F7511C3C856B}" type="datetime1">
              <a:rPr lang="ru-RU" smtClean="0"/>
              <a:pPr/>
              <a:t>14.12.2017</a:t>
            </a:fld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858000" y="6492875"/>
            <a:ext cx="2286000" cy="365125"/>
          </a:xfrm>
        </p:spPr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4133231"/>
              </p:ext>
            </p:extLst>
          </p:nvPr>
        </p:nvGraphicFramePr>
        <p:xfrm>
          <a:off x="0" y="836712"/>
          <a:ext cx="9144000" cy="55212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МЕЖБЮДЖЕТНЫЕ ТРАНСФЕРТЫ ИЗ БЮДЖЕТА ИРКУТСКОЙ ОБЛАСТИ</a:t>
            </a:r>
            <a:endParaRPr lang="ru-RU" sz="20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5077525" y="1159963"/>
            <a:ext cx="902920" cy="642942"/>
          </a:xfrm>
          <a:prstGeom prst="rightArrow">
            <a:avLst>
              <a:gd name="adj1" fmla="val 50000"/>
              <a:gd name="adj2" fmla="val 37925"/>
            </a:avLst>
          </a:prstGeom>
          <a:gradFill rotWithShape="1">
            <a:gsLst>
              <a:gs pos="0">
                <a:srgbClr val="6BB1C9">
                  <a:shade val="60000"/>
                </a:srgbClr>
              </a:gs>
              <a:gs pos="33000">
                <a:srgbClr val="6BB1C9">
                  <a:tint val="86500"/>
                </a:srgbClr>
              </a:gs>
              <a:gs pos="46750">
                <a:srgbClr val="6BB1C9">
                  <a:tint val="71000"/>
                  <a:satMod val="112000"/>
                </a:srgbClr>
              </a:gs>
              <a:gs pos="53000">
                <a:srgbClr val="6BB1C9">
                  <a:tint val="71000"/>
                  <a:satMod val="112000"/>
                </a:srgbClr>
              </a:gs>
              <a:gs pos="68000">
                <a:srgbClr val="6BB1C9">
                  <a:tint val="86000"/>
                </a:srgbClr>
              </a:gs>
              <a:gs pos="100000">
                <a:srgbClr val="6BB1C9">
                  <a:shade val="60000"/>
                </a:srgbClr>
              </a:gs>
            </a:gsLst>
            <a:lin ang="8350000" scaled="1"/>
          </a:gradFill>
          <a:ln>
            <a:noFill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- 19 341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15272" y="428604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sp>
        <p:nvSpPr>
          <p:cNvPr id="21" name="TextBox 6"/>
          <p:cNvSpPr txBox="1"/>
          <p:nvPr/>
        </p:nvSpPr>
        <p:spPr>
          <a:xfrm>
            <a:off x="4346448" y="3376186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86%</a:t>
            </a:r>
          </a:p>
        </p:txBody>
      </p:sp>
      <p:sp>
        <p:nvSpPr>
          <p:cNvPr id="24" name="TextBox 6"/>
          <p:cNvSpPr txBox="1"/>
          <p:nvPr/>
        </p:nvSpPr>
        <p:spPr>
          <a:xfrm>
            <a:off x="1268529" y="2677304"/>
            <a:ext cx="626412" cy="41031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28%</a:t>
            </a:r>
          </a:p>
        </p:txBody>
      </p:sp>
      <p:sp>
        <p:nvSpPr>
          <p:cNvPr id="26" name="TextBox 6"/>
          <p:cNvSpPr txBox="1"/>
          <p:nvPr/>
        </p:nvSpPr>
        <p:spPr>
          <a:xfrm>
            <a:off x="4335762" y="2289994"/>
            <a:ext cx="571504" cy="21002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14%</a:t>
            </a:r>
          </a:p>
        </p:txBody>
      </p:sp>
      <p:sp>
        <p:nvSpPr>
          <p:cNvPr id="29" name="TextBox 6"/>
          <p:cNvSpPr txBox="1"/>
          <p:nvPr/>
        </p:nvSpPr>
        <p:spPr>
          <a:xfrm>
            <a:off x="5868909" y="2379744"/>
            <a:ext cx="571504" cy="32249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13%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082588" y="1556671"/>
            <a:ext cx="812353" cy="294030"/>
          </a:xfrm>
          <a:prstGeom prst="rect">
            <a:avLst/>
          </a:prstGeom>
          <a:solidFill>
            <a:srgbClr val="C5FF99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327 682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2659889" y="1085654"/>
            <a:ext cx="812353" cy="294030"/>
          </a:xfrm>
          <a:prstGeom prst="rect">
            <a:avLst/>
          </a:prstGeom>
          <a:solidFill>
            <a:srgbClr val="C5FF99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382 392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2779393" y="2022292"/>
            <a:ext cx="715661" cy="221195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20%</a:t>
            </a:r>
            <a:endParaRPr lang="ru-RU" sz="1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1866231" y="3277033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+31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1979783" y="1957042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-19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4271686" y="1559044"/>
            <a:ext cx="812353" cy="294030"/>
          </a:xfrm>
          <a:prstGeom prst="rect">
            <a:avLst/>
          </a:prstGeom>
          <a:solidFill>
            <a:srgbClr val="C5FF99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331 029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6"/>
          <p:cNvSpPr txBox="1"/>
          <p:nvPr/>
        </p:nvSpPr>
        <p:spPr>
          <a:xfrm>
            <a:off x="3631101" y="832358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-13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трелка вправо 26"/>
          <p:cNvSpPr/>
          <p:nvPr/>
        </p:nvSpPr>
        <p:spPr>
          <a:xfrm>
            <a:off x="3378434" y="3840802"/>
            <a:ext cx="893252" cy="54108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-23 810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3275857" y="2134472"/>
            <a:ext cx="1059906" cy="54108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-27 553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3429842" y="3679531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- 7,7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6"/>
          <p:cNvSpPr txBox="1"/>
          <p:nvPr/>
        </p:nvSpPr>
        <p:spPr>
          <a:xfrm>
            <a:off x="3405024" y="1976225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- 20,3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1"/>
          <p:cNvSpPr txBox="1"/>
          <p:nvPr/>
        </p:nvSpPr>
        <p:spPr>
          <a:xfrm>
            <a:off x="5764533" y="1748006"/>
            <a:ext cx="812353" cy="294030"/>
          </a:xfrm>
          <a:prstGeom prst="rect">
            <a:avLst/>
          </a:prstGeom>
          <a:solidFill>
            <a:srgbClr val="C5FF99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311 688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1"/>
          <p:cNvSpPr txBox="1"/>
          <p:nvPr/>
        </p:nvSpPr>
        <p:spPr>
          <a:xfrm>
            <a:off x="7257380" y="1795083"/>
            <a:ext cx="812353" cy="294030"/>
          </a:xfrm>
          <a:prstGeom prst="rect">
            <a:avLst/>
          </a:prstGeom>
          <a:solidFill>
            <a:srgbClr val="C5FF99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312 738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трелка вправо 34"/>
          <p:cNvSpPr/>
          <p:nvPr/>
        </p:nvSpPr>
        <p:spPr>
          <a:xfrm>
            <a:off x="6607611" y="1085654"/>
            <a:ext cx="902920" cy="642942"/>
          </a:xfrm>
          <a:prstGeom prst="rightArrow">
            <a:avLst>
              <a:gd name="adj1" fmla="val 50000"/>
              <a:gd name="adj2" fmla="val 37925"/>
            </a:avLst>
          </a:prstGeom>
          <a:gradFill rotWithShape="1">
            <a:gsLst>
              <a:gs pos="0">
                <a:srgbClr val="6BB1C9">
                  <a:shade val="60000"/>
                </a:srgbClr>
              </a:gs>
              <a:gs pos="33000">
                <a:srgbClr val="6BB1C9">
                  <a:tint val="86500"/>
                </a:srgbClr>
              </a:gs>
              <a:gs pos="46750">
                <a:srgbClr val="6BB1C9">
                  <a:tint val="71000"/>
                  <a:satMod val="112000"/>
                </a:srgbClr>
              </a:gs>
              <a:gs pos="53000">
                <a:srgbClr val="6BB1C9">
                  <a:tint val="71000"/>
                  <a:satMod val="112000"/>
                </a:srgbClr>
              </a:gs>
              <a:gs pos="68000">
                <a:srgbClr val="6BB1C9">
                  <a:tint val="86000"/>
                </a:srgbClr>
              </a:gs>
              <a:gs pos="100000">
                <a:srgbClr val="6BB1C9">
                  <a:shade val="60000"/>
                </a:srgbClr>
              </a:gs>
            </a:gsLst>
            <a:lin ang="8350000" scaled="1"/>
          </a:gradFill>
          <a:ln>
            <a:noFill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+ 1 050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6"/>
          <p:cNvSpPr txBox="1"/>
          <p:nvPr/>
        </p:nvSpPr>
        <p:spPr>
          <a:xfrm>
            <a:off x="7402056" y="2410860"/>
            <a:ext cx="571504" cy="32249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13%</a:t>
            </a:r>
          </a:p>
        </p:txBody>
      </p:sp>
      <p:sp>
        <p:nvSpPr>
          <p:cNvPr id="37" name="TextBox 6"/>
          <p:cNvSpPr txBox="1"/>
          <p:nvPr/>
        </p:nvSpPr>
        <p:spPr>
          <a:xfrm>
            <a:off x="6480042" y="2134472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+1,4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трелка вправо 29"/>
          <p:cNvSpPr/>
          <p:nvPr/>
        </p:nvSpPr>
        <p:spPr>
          <a:xfrm>
            <a:off x="1832823" y="2096921"/>
            <a:ext cx="963131" cy="54108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- 17 919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78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6861953"/>
              </p:ext>
            </p:extLst>
          </p:nvPr>
        </p:nvGraphicFramePr>
        <p:xfrm>
          <a:off x="311719" y="707886"/>
          <a:ext cx="8508752" cy="6081518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052369"/>
                <a:gridCol w="864096"/>
                <a:gridCol w="864096"/>
                <a:gridCol w="864096"/>
                <a:gridCol w="864095"/>
              </a:tblGrid>
              <a:tr h="5692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Целевые МБТ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2019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2020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44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ВСЕГО: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307 706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283 896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270 413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270 881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672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Субвенции на обеспечение государственных гарантий реализации прав на получение общедоступного и бесплатного образования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223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652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218 754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218 754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218 754</a:t>
                      </a:r>
                    </a:p>
                  </a:txBody>
                  <a:tcPr marL="40727" marR="40727" marT="0" marB="0" anchor="ctr"/>
                </a:tc>
              </a:tr>
              <a:tr h="2561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Субвенции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на выполнение переданных полномочий государственных полномочий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11 708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14 883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14 796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14 798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Субсидия на формирование районных фондов финансовой поддержки поселений Иркутской области 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49 410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50 259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36 863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37 329</a:t>
                      </a: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Субсидии на создание в общеобразовательных организациях условий для занятий физической культурой и спортом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984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7512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Субсидия на реализацию мероприятий по модернизации объектов теплоснабжения и подготовке к отопительному сезону объектов коммунальной инфраструктуры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1 500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192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Субсидии на создание условий для повышения энергоэффективности инженерной инфраструктуры государственной собственности муниципальной собственности Иркутской области 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3 600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05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Субсидии на поддержку отрасли культуры (Комплектование книжных фондов)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Субсидия на 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оплату стоимости набора продуктов питания для детей в оздоровительных лагерях с дневным пребыванием детей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600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ЦЕЛЕВЫЕ МЕЖБЮДЖЕТНЫЕ ТРАНСФЕРТЫ ИЗ БЮДЖЕТА ИРКУТСКОЙ ОБЛАСТИ</a:t>
            </a:r>
            <a:endParaRPr lang="ru-RU" sz="20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22590" y="338554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501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2350051"/>
              </p:ext>
            </p:extLst>
          </p:nvPr>
        </p:nvGraphicFramePr>
        <p:xfrm>
          <a:off x="311719" y="707886"/>
          <a:ext cx="8508752" cy="3367360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052369"/>
                <a:gridCol w="864096"/>
                <a:gridCol w="864096"/>
                <a:gridCol w="864096"/>
                <a:gridCol w="864095"/>
              </a:tblGrid>
              <a:tr h="5692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Целевые МБТ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2019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44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ВСЕГО: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307 706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283 896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270 413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270 881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672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Субсидия на реализацию мероприятий перечня проектов народных инициатив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3 545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2561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Субсидия на мероприятия по защите от негативного воздействия вод населения и объектов экономики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4 500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Субсидии на мероприятия по капитальному ремонту образовательных организаций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5 646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Субсидии на приобретение спортивного оборудования и инвентаря для оснащения муниципальных организаций, осуществляющих деятельность в сфере физической культуры и спорта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500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ЦЕЛЕВЫЕ МЕЖБЮДЖЕТНЫЕ ТРАНСФЕРТЫ ИЗ БЮДЖЕТА ИРКУТСКОЙ ОБЛАСТИ</a:t>
            </a:r>
            <a:endParaRPr lang="ru-RU" sz="20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22590" y="338554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8099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30146-00E7-4513-9EF3-34B26A393A43}" type="datetime1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7847856" y="530712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801209881"/>
              </p:ext>
            </p:extLst>
          </p:nvPr>
        </p:nvGraphicFramePr>
        <p:xfrm>
          <a:off x="160893" y="882817"/>
          <a:ext cx="8822214" cy="5716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0" name="Левая фигурная скобка 49"/>
          <p:cNvSpPr/>
          <p:nvPr/>
        </p:nvSpPr>
        <p:spPr>
          <a:xfrm rot="10800000">
            <a:off x="2291075" y="4257093"/>
            <a:ext cx="224622" cy="1476161"/>
          </a:xfrm>
          <a:prstGeom prst="leftBrace">
            <a:avLst>
              <a:gd name="adj1" fmla="val 8333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Левая фигурная скобка 15"/>
          <p:cNvSpPr/>
          <p:nvPr/>
        </p:nvSpPr>
        <p:spPr>
          <a:xfrm rot="10800000">
            <a:off x="5020927" y="4293095"/>
            <a:ext cx="271152" cy="1440160"/>
          </a:xfrm>
          <a:prstGeom prst="leftBrace">
            <a:avLst>
              <a:gd name="adj1" fmla="val 8333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Левая фигурная скобка 16"/>
          <p:cNvSpPr/>
          <p:nvPr/>
        </p:nvSpPr>
        <p:spPr>
          <a:xfrm rot="10800000">
            <a:off x="7771713" y="4509119"/>
            <a:ext cx="239559" cy="1224135"/>
          </a:xfrm>
          <a:prstGeom prst="leftBrace">
            <a:avLst>
              <a:gd name="adj1" fmla="val 8333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Левая фигурная скобка 17"/>
          <p:cNvSpPr/>
          <p:nvPr/>
        </p:nvSpPr>
        <p:spPr>
          <a:xfrm>
            <a:off x="865708" y="1988840"/>
            <a:ext cx="327876" cy="2268254"/>
          </a:xfrm>
          <a:prstGeom prst="leftBrace">
            <a:avLst>
              <a:gd name="adj1" fmla="val 8333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Левая фигурная скобка 18"/>
          <p:cNvSpPr/>
          <p:nvPr/>
        </p:nvSpPr>
        <p:spPr>
          <a:xfrm>
            <a:off x="3672669" y="1430104"/>
            <a:ext cx="219504" cy="2862991"/>
          </a:xfrm>
          <a:prstGeom prst="leftBrace">
            <a:avLst>
              <a:gd name="adj1" fmla="val 8333"/>
              <a:gd name="adj2" fmla="val 49514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Левая фигурная скобка 21"/>
          <p:cNvSpPr/>
          <p:nvPr/>
        </p:nvSpPr>
        <p:spPr>
          <a:xfrm>
            <a:off x="6388917" y="1892605"/>
            <a:ext cx="270124" cy="2705058"/>
          </a:xfrm>
          <a:prstGeom prst="leftBrace">
            <a:avLst>
              <a:gd name="adj1" fmla="val 8333"/>
              <a:gd name="adj2" fmla="val 49514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292079" y="1144385"/>
            <a:ext cx="1366962" cy="331141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>
                <a:solidFill>
                  <a:srgbClr val="FF0000"/>
                </a:solidFill>
                <a:latin typeface="Calibri"/>
              </a:rPr>
              <a:t>-</a:t>
            </a:r>
            <a:r>
              <a:rPr lang="ru-RU" sz="2000" b="1" dirty="0" smtClean="0">
                <a:solidFill>
                  <a:srgbClr val="FF0000"/>
                </a:solidFill>
                <a:latin typeface="Calibri"/>
              </a:rPr>
              <a:t> 48 801</a:t>
            </a:r>
            <a:endParaRPr lang="ru-RU" sz="2000" b="1" dirty="0">
              <a:solidFill>
                <a:srgbClr val="FF0000"/>
              </a:solidFill>
              <a:latin typeface="Calibri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2327049" y="1514862"/>
            <a:ext cx="1354200" cy="377743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081155" y="1411002"/>
            <a:ext cx="1538222" cy="429409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Скругленный прямоугольник 22"/>
          <p:cNvSpPr/>
          <p:nvPr/>
        </p:nvSpPr>
        <p:spPr>
          <a:xfrm>
            <a:off x="2137466" y="1079861"/>
            <a:ext cx="1366875" cy="331141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alibri"/>
              </a:rPr>
              <a:t>+ 102 926</a:t>
            </a:r>
            <a:endParaRPr lang="ru-RU" sz="2000" b="1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467888" y="849914"/>
            <a:ext cx="835528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>
                <a:solidFill>
                  <a:srgbClr val="002060"/>
                </a:solidFill>
                <a:latin typeface="Calibri"/>
              </a:rPr>
              <a:t>+</a:t>
            </a:r>
            <a:r>
              <a:rPr lang="ru-RU" sz="1800" b="1" dirty="0" smtClean="0">
                <a:solidFill>
                  <a:srgbClr val="002060"/>
                </a:solidFill>
                <a:latin typeface="Calibri"/>
              </a:rPr>
              <a:t>23%</a:t>
            </a:r>
            <a:endParaRPr lang="ru-RU" sz="1800" b="1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081155" y="4683269"/>
            <a:ext cx="1165125" cy="311904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2060"/>
                </a:solidFill>
                <a:latin typeface="+mn-lt"/>
              </a:rPr>
              <a:t>145 582</a:t>
            </a:r>
            <a:endParaRPr lang="ru-RU" sz="18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СТРУКТУРА ДОХОДОВ</a:t>
            </a:r>
          </a:p>
          <a:p>
            <a:pPr algn="ctr"/>
            <a:r>
              <a:rPr lang="ru-RU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БЮДЖЕТА МУНИЦИПАЛЬНОГО РАЙОНА</a:t>
            </a:r>
            <a:endParaRPr lang="ru-RU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7066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10645-F89B-4178-AB6D-39117E836B37}" type="datetime1">
              <a:rPr lang="ru-RU" smtClean="0"/>
              <a:pPr/>
              <a:t>14.12.2017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16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519008120"/>
              </p:ext>
            </p:extLst>
          </p:nvPr>
        </p:nvGraphicFramePr>
        <p:xfrm>
          <a:off x="2627784" y="836712"/>
          <a:ext cx="6336704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8864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РАСХОДЫ БЮДЖЕТА НА 2018 ГОД</a:t>
            </a:r>
            <a:endParaRPr lang="ru-RU" sz="24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1" name="Содержимое 2"/>
          <p:cNvSpPr>
            <a:spLocks noGrp="1"/>
          </p:cNvSpPr>
          <p:nvPr>
            <p:ph sz="half" idx="1"/>
          </p:nvPr>
        </p:nvSpPr>
        <p:spPr>
          <a:xfrm>
            <a:off x="0" y="1556792"/>
            <a:ext cx="3205020" cy="51454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404 364 </a:t>
            </a:r>
            <a:r>
              <a:rPr lang="ru-RU" sz="2400" b="1" dirty="0" smtClean="0"/>
              <a:t>тыс. руб.</a:t>
            </a:r>
            <a:r>
              <a:rPr lang="ru-RU" sz="2400" dirty="0" smtClean="0"/>
              <a:t>, </a:t>
            </a:r>
          </a:p>
          <a:p>
            <a:pPr marL="0" indent="0">
              <a:buNone/>
            </a:pPr>
            <a:r>
              <a:rPr lang="ru-RU" sz="2400" dirty="0" smtClean="0"/>
              <a:t>из них: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2400" dirty="0"/>
              <a:t>з</a:t>
            </a:r>
            <a:r>
              <a:rPr lang="ru-RU" sz="2400" dirty="0" smtClean="0"/>
              <a:t>а счет целевых средств - </a:t>
            </a:r>
          </a:p>
          <a:p>
            <a:pPr lvl="0">
              <a:buNone/>
            </a:pPr>
            <a:r>
              <a:rPr lang="ru-RU" sz="2400" b="1" dirty="0" smtClean="0"/>
              <a:t>     </a:t>
            </a:r>
            <a:r>
              <a:rPr lang="ru-RU" sz="2400" b="1" dirty="0" smtClean="0">
                <a:solidFill>
                  <a:srgbClr val="0000FF"/>
                </a:solidFill>
              </a:rPr>
              <a:t>283 896 </a:t>
            </a:r>
            <a:r>
              <a:rPr lang="ru-RU" sz="2400" b="1" dirty="0" smtClean="0"/>
              <a:t>тыс. руб.</a:t>
            </a:r>
            <a:endParaRPr lang="ru-RU" sz="24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/>
              <a:t>за счет собственных средств - </a:t>
            </a:r>
          </a:p>
          <a:p>
            <a:pPr lvl="0"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     120 468 </a:t>
            </a:r>
            <a:r>
              <a:rPr lang="ru-RU" sz="2400" b="1" dirty="0" smtClean="0"/>
              <a:t>тыс. руб. </a:t>
            </a:r>
          </a:p>
          <a:p>
            <a:pPr algn="ctr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7560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10645-F89B-4178-AB6D-39117E836B37}" type="datetime1">
              <a:rPr lang="ru-RU" smtClean="0"/>
              <a:pPr/>
              <a:t>14.12.2017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17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024870820"/>
              </p:ext>
            </p:extLst>
          </p:nvPr>
        </p:nvGraphicFramePr>
        <p:xfrm>
          <a:off x="3707904" y="1035877"/>
          <a:ext cx="5140932" cy="3489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21215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РАСХОДЫ БЮДЖЕТА НА ПЛАНОВЙ ПЕРИОД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2019, 2020 ГОДЫ</a:t>
            </a:r>
            <a:endParaRPr lang="ru-RU" sz="24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1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1174462"/>
            <a:ext cx="3205020" cy="2296756"/>
          </a:xfrm>
          <a:ln>
            <a:solidFill>
              <a:srgbClr val="0000FF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dirty="0" smtClean="0">
                <a:solidFill>
                  <a:srgbClr val="0000FF"/>
                </a:solidFill>
              </a:rPr>
              <a:t>387 983 </a:t>
            </a:r>
            <a:r>
              <a:rPr lang="ru-RU" sz="1800" b="1" dirty="0" smtClean="0"/>
              <a:t>тыс. руб.</a:t>
            </a:r>
            <a:r>
              <a:rPr lang="ru-RU" sz="1800" dirty="0" smtClean="0"/>
              <a:t>, </a:t>
            </a:r>
          </a:p>
          <a:p>
            <a:pPr marL="0" indent="0">
              <a:buNone/>
            </a:pPr>
            <a:r>
              <a:rPr lang="ru-RU" sz="1800" dirty="0" smtClean="0"/>
              <a:t>из них: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800" dirty="0"/>
              <a:t>з</a:t>
            </a:r>
            <a:r>
              <a:rPr lang="ru-RU" sz="1800" dirty="0" smtClean="0"/>
              <a:t>а счет целевых средств - </a:t>
            </a:r>
          </a:p>
          <a:p>
            <a:pPr lvl="0">
              <a:buNone/>
            </a:pPr>
            <a:r>
              <a:rPr lang="ru-RU" sz="1800" b="1" dirty="0" smtClean="0"/>
              <a:t>      </a:t>
            </a:r>
            <a:r>
              <a:rPr lang="ru-RU" sz="1800" b="1" dirty="0" smtClean="0">
                <a:solidFill>
                  <a:srgbClr val="0000FF"/>
                </a:solidFill>
              </a:rPr>
              <a:t>270 413 </a:t>
            </a:r>
            <a:r>
              <a:rPr lang="ru-RU" sz="1800" b="1" dirty="0" smtClean="0"/>
              <a:t>тыс. руб.</a:t>
            </a:r>
            <a:endParaRPr lang="ru-RU" sz="18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 smtClean="0"/>
              <a:t>за счет собственных средств - </a:t>
            </a:r>
          </a:p>
          <a:p>
            <a:pPr lvl="0">
              <a:buNone/>
            </a:pPr>
            <a:r>
              <a:rPr lang="ru-RU" sz="1800" b="1" dirty="0" smtClean="0">
                <a:solidFill>
                  <a:srgbClr val="0000FF"/>
                </a:solidFill>
              </a:rPr>
              <a:t>     117 570 </a:t>
            </a:r>
            <a:r>
              <a:rPr lang="ru-RU" sz="1800" b="1" dirty="0" smtClean="0"/>
              <a:t>тыс. руб. </a:t>
            </a:r>
          </a:p>
          <a:p>
            <a:pPr algn="ctr"/>
            <a:endParaRPr lang="ru-RU" sz="1800" dirty="0"/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323528" y="3901480"/>
            <a:ext cx="3205020" cy="2515195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ru-RU" sz="1800" b="1" dirty="0" smtClean="0">
                <a:solidFill>
                  <a:srgbClr val="0000FF"/>
                </a:solidFill>
              </a:rPr>
              <a:t>391 654 </a:t>
            </a:r>
            <a:r>
              <a:rPr lang="ru-RU" sz="1800" b="1" dirty="0" smtClean="0"/>
              <a:t>тыс. руб.</a:t>
            </a:r>
            <a:r>
              <a:rPr lang="ru-RU" sz="1800" dirty="0" smtClean="0"/>
              <a:t>, </a:t>
            </a:r>
          </a:p>
          <a:p>
            <a:pPr marL="0" indent="0">
              <a:buFont typeface="Wingdings 2"/>
              <a:buNone/>
            </a:pPr>
            <a:r>
              <a:rPr lang="ru-RU" sz="1800" dirty="0" smtClean="0"/>
              <a:t>из них: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 smtClean="0"/>
              <a:t>за счет целевых средств - </a:t>
            </a:r>
          </a:p>
          <a:p>
            <a:pPr>
              <a:buFont typeface="Wingdings 2"/>
              <a:buNone/>
            </a:pPr>
            <a:r>
              <a:rPr lang="ru-RU" sz="1800" b="1" dirty="0" smtClean="0"/>
              <a:t>      </a:t>
            </a:r>
            <a:r>
              <a:rPr lang="ru-RU" sz="1800" b="1" dirty="0" smtClean="0">
                <a:solidFill>
                  <a:srgbClr val="0000FF"/>
                </a:solidFill>
              </a:rPr>
              <a:t>270 881 </a:t>
            </a:r>
            <a:r>
              <a:rPr lang="ru-RU" sz="1800" b="1" dirty="0" smtClean="0"/>
              <a:t>тыс. руб.</a:t>
            </a:r>
            <a:endParaRPr lang="ru-RU" sz="18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 smtClean="0"/>
              <a:t>за счет собственных средств - </a:t>
            </a:r>
          </a:p>
          <a:p>
            <a:pPr>
              <a:buFont typeface="Wingdings 2"/>
              <a:buNone/>
            </a:pPr>
            <a:r>
              <a:rPr lang="ru-RU" sz="1800" b="1" dirty="0" smtClean="0">
                <a:solidFill>
                  <a:srgbClr val="0000FF"/>
                </a:solidFill>
              </a:rPr>
              <a:t>    120 773 </a:t>
            </a:r>
            <a:r>
              <a:rPr lang="ru-RU" sz="1800" b="1" dirty="0" smtClean="0"/>
              <a:t>тыс. руб. </a:t>
            </a:r>
          </a:p>
          <a:p>
            <a:pPr algn="ctr"/>
            <a:endParaRPr lang="ru-RU" sz="1800" dirty="0"/>
          </a:p>
        </p:txBody>
      </p:sp>
      <p:sp>
        <p:nvSpPr>
          <p:cNvPr id="10" name="TextBox 1"/>
          <p:cNvSpPr txBox="1"/>
          <p:nvPr/>
        </p:nvSpPr>
        <p:spPr>
          <a:xfrm>
            <a:off x="1115616" y="744200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u="sng" dirty="0" smtClean="0">
                <a:latin typeface="Times New Roman" pitchFamily="18" charset="0"/>
                <a:cs typeface="Times New Roman" pitchFamily="18" charset="0"/>
              </a:rPr>
              <a:t>2019 год</a:t>
            </a:r>
            <a:endParaRPr lang="ru-RU" sz="18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1034140" y="3471218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u="sng" dirty="0" smtClean="0">
                <a:latin typeface="Times New Roman" pitchFamily="18" charset="0"/>
                <a:cs typeface="Times New Roman" pitchFamily="18" charset="0"/>
              </a:rPr>
              <a:t>2020 год</a:t>
            </a:r>
            <a:endParaRPr lang="ru-RU" sz="1800" b="1" u="sng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534884138"/>
              </p:ext>
            </p:extLst>
          </p:nvPr>
        </p:nvGraphicFramePr>
        <p:xfrm>
          <a:off x="3681538" y="3344348"/>
          <a:ext cx="5140932" cy="3489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170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10645-F89B-4178-AB6D-39117E836B37}" type="datetime1">
              <a:rPr lang="ru-RU" smtClean="0"/>
              <a:pPr/>
              <a:t>14.12.2017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0" y="18864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ПОТРЕБНОСТЬ БЮДЖЕТА НА 2018 ГОД</a:t>
            </a:r>
            <a:endParaRPr lang="ru-RU" sz="24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0" name="Содержимое 2"/>
          <p:cNvSpPr>
            <a:spLocks noGrp="1"/>
          </p:cNvSpPr>
          <p:nvPr>
            <p:ph sz="half" idx="1"/>
          </p:nvPr>
        </p:nvSpPr>
        <p:spPr>
          <a:xfrm>
            <a:off x="72695" y="4941168"/>
            <a:ext cx="9071454" cy="464137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/>
              <a:t>На исполнение расходных обязательств:</a:t>
            </a:r>
          </a:p>
          <a:p>
            <a:pPr marL="0" indent="0" algn="ctr">
              <a:buNone/>
            </a:pPr>
            <a:r>
              <a:rPr lang="ru-RU" sz="2000" b="1" dirty="0" smtClean="0"/>
              <a:t>Потребность – </a:t>
            </a:r>
            <a:r>
              <a:rPr lang="ru-RU" sz="2000" b="1" dirty="0" smtClean="0">
                <a:solidFill>
                  <a:srgbClr val="0000FF"/>
                </a:solidFill>
              </a:rPr>
              <a:t>449 929 тыс. рублей</a:t>
            </a:r>
          </a:p>
          <a:p>
            <a:pPr marL="0" indent="0" algn="ctr">
              <a:buNone/>
            </a:pPr>
            <a:r>
              <a:rPr lang="ru-RU" sz="2000" b="1" dirty="0" smtClean="0"/>
              <a:t>Планируется – </a:t>
            </a:r>
            <a:r>
              <a:rPr lang="ru-RU" sz="2000" b="1" dirty="0" smtClean="0">
                <a:solidFill>
                  <a:srgbClr val="0000FF"/>
                </a:solidFill>
              </a:rPr>
              <a:t>404 364 тыс. рублей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Дефицит – 45 565 тыс. рублей</a:t>
            </a:r>
          </a:p>
          <a:p>
            <a:pPr marL="0" indent="0" algn="ctr">
              <a:buNone/>
            </a:pPr>
            <a:r>
              <a:rPr lang="ru-RU" sz="2000" b="1" dirty="0" smtClean="0"/>
              <a:t> </a:t>
            </a:r>
          </a:p>
          <a:p>
            <a:pPr algn="ctr"/>
            <a:endParaRPr lang="ru-RU" sz="2000" dirty="0"/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2989931989"/>
              </p:ext>
            </p:extLst>
          </p:nvPr>
        </p:nvGraphicFramePr>
        <p:xfrm>
          <a:off x="539552" y="764704"/>
          <a:ext cx="7992888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9962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6132201"/>
              </p:ext>
            </p:extLst>
          </p:nvPr>
        </p:nvGraphicFramePr>
        <p:xfrm>
          <a:off x="539552" y="2672338"/>
          <a:ext cx="8262140" cy="39422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517232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745" y="942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РАСПРЕДЕЛЕНИЕ РАСХОДОВ НА 2018 ГОД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36265" y="548680"/>
            <a:ext cx="864096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Объем </a:t>
            </a:r>
            <a:r>
              <a:rPr lang="ru-RU" b="1" dirty="0"/>
              <a:t>программных расходов составит </a:t>
            </a:r>
            <a:r>
              <a:rPr lang="ru-RU" b="1" dirty="0" smtClean="0">
                <a:solidFill>
                  <a:srgbClr val="C00000"/>
                </a:solidFill>
              </a:rPr>
              <a:t>363 473 </a:t>
            </a:r>
            <a:r>
              <a:rPr lang="ru-RU" b="1" dirty="0" smtClean="0"/>
              <a:t>тыс</a:t>
            </a:r>
            <a:r>
              <a:rPr lang="ru-RU" b="1" dirty="0"/>
              <a:t>. </a:t>
            </a:r>
            <a:r>
              <a:rPr lang="ru-RU" b="1" dirty="0" smtClean="0"/>
              <a:t>рублей:</a:t>
            </a:r>
          </a:p>
          <a:p>
            <a:pPr algn="ctr"/>
            <a:r>
              <a:rPr lang="ru-RU" sz="1600" b="1" dirty="0">
                <a:solidFill>
                  <a:srgbClr val="0000FF"/>
                </a:solidFill>
              </a:rPr>
              <a:t>13 муниципальных программ в сфере образования, здравоохранения, социальной политики, культуры, спорта, экономики и другие</a:t>
            </a:r>
          </a:p>
          <a:p>
            <a:pPr algn="ctr"/>
            <a:r>
              <a:rPr lang="ru-RU" b="1" dirty="0"/>
              <a:t>Объем </a:t>
            </a:r>
            <a:r>
              <a:rPr lang="ru-RU" b="1" dirty="0" smtClean="0"/>
              <a:t>непрограммных </a:t>
            </a:r>
            <a:r>
              <a:rPr lang="ru-RU" b="1" dirty="0"/>
              <a:t>расходов составит </a:t>
            </a:r>
            <a:r>
              <a:rPr lang="ru-RU" b="1" dirty="0" smtClean="0">
                <a:solidFill>
                  <a:srgbClr val="C00000"/>
                </a:solidFill>
              </a:rPr>
              <a:t>40 891 </a:t>
            </a:r>
            <a:r>
              <a:rPr lang="ru-RU" b="1" dirty="0"/>
              <a:t>тыс. </a:t>
            </a:r>
            <a:r>
              <a:rPr lang="ru-RU" b="1" dirty="0" smtClean="0"/>
              <a:t>рублей:</a:t>
            </a:r>
          </a:p>
          <a:p>
            <a:pPr algn="ctr"/>
            <a:r>
              <a:rPr lang="ru-RU" sz="1600" b="1" dirty="0">
                <a:solidFill>
                  <a:srgbClr val="0000FF"/>
                </a:solidFill>
              </a:rPr>
              <a:t>О</a:t>
            </a:r>
            <a:r>
              <a:rPr lang="ru-RU" sz="1600" b="1" dirty="0" smtClean="0">
                <a:solidFill>
                  <a:srgbClr val="0000FF"/>
                </a:solidFill>
              </a:rPr>
              <a:t>беспечение </a:t>
            </a:r>
            <a:r>
              <a:rPr lang="ru-RU" sz="1600" b="1" dirty="0">
                <a:solidFill>
                  <a:srgbClr val="0000FF"/>
                </a:solidFill>
              </a:rPr>
              <a:t>деятельности </a:t>
            </a:r>
            <a:r>
              <a:rPr lang="ru-RU" sz="1600" b="1" dirty="0" smtClean="0">
                <a:solidFill>
                  <a:srgbClr val="0000FF"/>
                </a:solidFill>
              </a:rPr>
              <a:t>ОМС, резервный фонд, муниципальные пенсии</a:t>
            </a:r>
            <a:r>
              <a:rPr lang="ru-RU" sz="1600" b="1" dirty="0">
                <a:solidFill>
                  <a:srgbClr val="0000FF"/>
                </a:solidFill>
              </a:rPr>
              <a:t>, </a:t>
            </a:r>
            <a:r>
              <a:rPr lang="ru-RU" sz="1600" b="1" dirty="0" smtClean="0">
                <a:solidFill>
                  <a:srgbClr val="0000FF"/>
                </a:solidFill>
              </a:rPr>
              <a:t>выплаты </a:t>
            </a:r>
            <a:r>
              <a:rPr lang="ru-RU" sz="1600" b="1" dirty="0">
                <a:solidFill>
                  <a:srgbClr val="0000FF"/>
                </a:solidFill>
              </a:rPr>
              <a:t>гражданам удостоенным почетного звания «Почетный гражданин ЗРМО», премирование физических лиц за достижения в области культуры, искусства, образования, науки, в иных областях, </a:t>
            </a:r>
            <a:r>
              <a:rPr lang="ru-RU" sz="1600" b="1" dirty="0" smtClean="0">
                <a:solidFill>
                  <a:srgbClr val="0000FF"/>
                </a:solidFill>
              </a:rPr>
              <a:t>исполнение </a:t>
            </a:r>
            <a:r>
              <a:rPr lang="ru-RU" sz="1600" b="1" dirty="0">
                <a:solidFill>
                  <a:srgbClr val="0000FF"/>
                </a:solidFill>
              </a:rPr>
              <a:t>государственных полномочий</a:t>
            </a:r>
          </a:p>
        </p:txBody>
      </p:sp>
    </p:spTree>
    <p:extLst>
      <p:ext uri="{BB962C8B-B14F-4D97-AF65-F5344CB8AC3E}">
        <p14:creationId xmlns:p14="http://schemas.microsoft.com/office/powerpoint/2010/main" val="204115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00034" y="1124744"/>
            <a:ext cx="8186766" cy="5857916"/>
          </a:xfrm>
        </p:spPr>
        <p:txBody>
          <a:bodyPr>
            <a:noAutofit/>
          </a:bodyPr>
          <a:lstStyle/>
          <a:p>
            <a:pPr algn="just">
              <a:buBlip>
                <a:blip r:embed="rId3"/>
              </a:buBlip>
            </a:pPr>
            <a:r>
              <a:rPr lang="ru-RU" sz="2000" b="1" dirty="0" smtClean="0"/>
              <a:t>Бюджетный кодекс Российской Федерации</a:t>
            </a:r>
          </a:p>
          <a:p>
            <a:pPr algn="just">
              <a:buBlip>
                <a:blip r:embed="rId3"/>
              </a:buBlip>
            </a:pPr>
            <a:r>
              <a:rPr lang="ru-RU" sz="2000" b="1" dirty="0" smtClean="0"/>
              <a:t>Федеральный закон от 06.10.2003 г. № 131-ФЗ «Об общих принципах организации местного самоуправления в Российской Федерации»</a:t>
            </a:r>
          </a:p>
          <a:p>
            <a:pPr algn="just">
              <a:buBlip>
                <a:blip r:embed="rId3"/>
              </a:buBlip>
            </a:pPr>
            <a:r>
              <a:rPr lang="ru-RU" sz="2000" b="1" dirty="0" smtClean="0"/>
              <a:t>Приказ Министерства финансов Российской Федерации от 01.07.2013 г. № 65н «Об утверждении Указаний о порядке применения бюджетной классификации РФ»</a:t>
            </a:r>
          </a:p>
          <a:p>
            <a:pPr algn="just">
              <a:buBlip>
                <a:blip r:embed="rId3"/>
              </a:buBlip>
            </a:pPr>
            <a:r>
              <a:rPr lang="ru-RU" sz="2000" b="1" dirty="0" smtClean="0"/>
              <a:t>Закон Иркутской области от 22.10.2013 г. № 74-ОЗ «О межбюджетных трансфертах и нормативах отчислений в местные бюджеты»</a:t>
            </a:r>
          </a:p>
          <a:p>
            <a:pPr algn="just">
              <a:buBlip>
                <a:blip r:embed="rId3"/>
              </a:buBlip>
            </a:pPr>
            <a:r>
              <a:rPr lang="ru-RU" sz="2000" b="1" dirty="0" smtClean="0"/>
              <a:t>Устав Зиминского районного муниципального образования</a:t>
            </a:r>
          </a:p>
          <a:p>
            <a:pPr algn="just">
              <a:buBlip>
                <a:blip r:embed="rId3"/>
              </a:buBlip>
            </a:pPr>
            <a:r>
              <a:rPr lang="ru-RU" sz="2000" b="1" dirty="0" smtClean="0"/>
              <a:t>Положение о бюджетном процессе в Зиминском районном муниципальном образовании</a:t>
            </a:r>
          </a:p>
          <a:p>
            <a:pPr>
              <a:buBlip>
                <a:blip r:embed="rId3"/>
              </a:buBlip>
            </a:pPr>
            <a:endParaRPr lang="ru-RU" sz="2000" b="1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Зиминский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НОРМАТИВНО-ПРАВОВАЯ БАЗА</a:t>
            </a:r>
            <a:endParaRPr lang="ru-RU" sz="22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5850387"/>
              </p:ext>
            </p:extLst>
          </p:nvPr>
        </p:nvGraphicFramePr>
        <p:xfrm>
          <a:off x="251520" y="474968"/>
          <a:ext cx="8712968" cy="6211655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014064"/>
                <a:gridCol w="1106616"/>
                <a:gridCol w="864096"/>
                <a:gridCol w="864096"/>
                <a:gridCol w="864096"/>
              </a:tblGrid>
              <a:tr h="6200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(на 01.10.17)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2019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737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ВСЕГО: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412 773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363 473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345 518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346 137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1813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МП «Развитие образования»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301 232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270 326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266 649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266 954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79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МП «Развитие культуры в Зиминском районе»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10 712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7 021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7 183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7 084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МП «Оказание содействия по сохранению и улучшению здоровья населения  Зиминского района»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МП «Развитие физической культуры, спорта и молодежной политики в Зиминском  районе»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890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520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520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604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5283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МП «Инвентаризация и оформление права собственности на муниципальное имущество Зиминского районного муниципального образования»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1 175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695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695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336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476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МП «Развитие инженерной инфраструктуры и дорожного хозяйства на территории Зиминского района»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11 760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4 546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4 181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4 219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272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МП «Охрана труда»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МП «Организация мероприятий 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межпоселенческого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характера по охране окружающей среды»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4 836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МП «Безопасность в Зиминском районном муниципальном образовании»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1 538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2 053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2 005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2 005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МП «Профилактика правонарушений в Зиминском районе»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МП «Экономическое развитие»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МП «Управление муниципальными финансами Зиминского районного муниципального образования»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80 275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77 689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63 819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64 526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МП «Доступная среда для инвалидов и маломобильных групп населения Зиминского района»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МУНИЦИПАЛЬНЫЕ ПРОГРАММЫ НА 2018-2020 ГОДЫ</a:t>
            </a:r>
            <a:endParaRPr lang="ru-RU" sz="20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476672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4095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1951472"/>
              </p:ext>
            </p:extLst>
          </p:nvPr>
        </p:nvGraphicFramePr>
        <p:xfrm>
          <a:off x="323528" y="980728"/>
          <a:ext cx="8508752" cy="4690892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4608512"/>
                <a:gridCol w="1224136"/>
                <a:gridCol w="947913"/>
                <a:gridCol w="864096"/>
                <a:gridCol w="864095"/>
              </a:tblGrid>
              <a:tr h="6200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2017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(на 01.10.17)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2019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737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ВСЕГО: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43 113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40 891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39 644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39 714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1813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Обеспечение деятельности органов местного самоуправления муниципального образования Зиминского района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30 136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25 405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24 193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24 262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79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Резервные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фонды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Муниципальные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пенсии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3 623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2 500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2 500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2 500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Выплаты почетным гражданам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5283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Премирование физических лиц за достижения в области культуры, искусства, образования, науки, в иных областях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476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Осуществление государственных полномочий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893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12 220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12 185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12 182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272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Обеспечение деятельности учреждений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находящихся в ведении органов местного самоуправления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321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321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321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Расходы на реализацию социально-направленных мероприятий за счет безвозмездных поступлений от физических и юридических лиц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182" y="260648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НЕПРОГРАММНЫЕ РАСХОДЫ НА 2018-2020 ГОДЫ</a:t>
            </a:r>
            <a:endParaRPr lang="ru-RU" sz="20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452320" y="660758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4367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715272" y="857232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0" y="857232"/>
          <a:ext cx="4932040" cy="5452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34411993"/>
              </p:ext>
            </p:extLst>
          </p:nvPr>
        </p:nvGraphicFramePr>
        <p:xfrm>
          <a:off x="179512" y="496142"/>
          <a:ext cx="8813199" cy="60292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РАСПРЕДЕЛЕНИЕ РАСХОДОВ ПО ФУНКЦИОНАЛЬНОЙ СТРУКТУРЕ</a:t>
            </a:r>
          </a:p>
          <a:p>
            <a:pPr algn="ctr"/>
            <a:r>
              <a:rPr lang="ru-RU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НА 2018 ГОД</a:t>
            </a:r>
          </a:p>
          <a:p>
            <a:pPr algn="ctr"/>
            <a:endParaRPr lang="ru-RU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>
                <a:tint val="50000"/>
                <a:satMod val="180000"/>
                <a:alpha val="99000"/>
              </a:schemeClr>
            </a:gs>
            <a:gs pos="100000">
              <a:schemeClr val="bg1">
                <a:shade val="45000"/>
                <a:satMod val="12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729912068"/>
              </p:ext>
            </p:extLst>
          </p:nvPr>
        </p:nvGraphicFramePr>
        <p:xfrm>
          <a:off x="0" y="1031825"/>
          <a:ext cx="9144000" cy="5384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8862" y="116632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РАСПРЕДЕЛЕНИЕ РАСХОДОВ ПО ЭКОНОМИЧЕСКОЙ СТРУКТУРЕ</a:t>
            </a:r>
          </a:p>
          <a:p>
            <a:pPr algn="ctr"/>
            <a:r>
              <a:rPr lang="ru-RU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НА 2018 ГОД</a:t>
            </a:r>
          </a:p>
          <a:p>
            <a:pPr algn="ctr"/>
            <a:endParaRPr lang="ru-RU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0" y="21429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МУНИЦИПАЛЬНЫЙ ДОРОЖНЫЙ ФОНД </a:t>
            </a: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714348" y="3019267"/>
            <a:ext cx="7715304" cy="192190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lvl="0" algn="ctr"/>
            <a:r>
              <a:rPr lang="ru-RU" sz="2400" b="1" dirty="0" smtClean="0"/>
              <a:t>на осуществление полномочий в области использования автомобильных дорог и осуществление дорожной деятельности в отношении автомобильных дорог общего пользования местного значения муниципального района</a:t>
            </a:r>
          </a:p>
        </p:txBody>
      </p:sp>
      <p:sp>
        <p:nvSpPr>
          <p:cNvPr id="17" name="AutoShape 13"/>
          <p:cNvSpPr>
            <a:spLocks noChangeArrowheads="1"/>
          </p:cNvSpPr>
          <p:nvPr/>
        </p:nvSpPr>
        <p:spPr bwMode="auto">
          <a:xfrm>
            <a:off x="1750199" y="991828"/>
            <a:ext cx="5643602" cy="2016224"/>
          </a:xfrm>
          <a:prstGeom prst="downArrowCallout">
            <a:avLst>
              <a:gd name="adj1" fmla="val 25000"/>
              <a:gd name="adj2" fmla="val 25000"/>
              <a:gd name="adj3" fmla="val 22415"/>
              <a:gd name="adj4" fmla="val 6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lvl="0" algn="ctr"/>
            <a:r>
              <a:rPr lang="ru-RU" sz="2400" b="1" dirty="0" smtClean="0">
                <a:solidFill>
                  <a:srgbClr val="0000FF"/>
                </a:solidFill>
              </a:rPr>
              <a:t>2018 год – 2 646 тыс. рублей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</a:rPr>
              <a:t>2019 </a:t>
            </a:r>
            <a:r>
              <a:rPr lang="ru-RU" sz="2400" b="1" dirty="0">
                <a:solidFill>
                  <a:srgbClr val="0000FF"/>
                </a:solidFill>
              </a:rPr>
              <a:t>год – 2 </a:t>
            </a:r>
            <a:r>
              <a:rPr lang="ru-RU" sz="2400" b="1" dirty="0" smtClean="0">
                <a:solidFill>
                  <a:srgbClr val="0000FF"/>
                </a:solidFill>
              </a:rPr>
              <a:t>981 </a:t>
            </a:r>
            <a:r>
              <a:rPr lang="ru-RU" sz="2400" b="1" dirty="0">
                <a:solidFill>
                  <a:srgbClr val="0000FF"/>
                </a:solidFill>
              </a:rPr>
              <a:t>тыс. рублей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</a:rPr>
              <a:t>2020 </a:t>
            </a:r>
            <a:r>
              <a:rPr lang="ru-RU" sz="2400" b="1" dirty="0">
                <a:solidFill>
                  <a:srgbClr val="0000FF"/>
                </a:solidFill>
              </a:rPr>
              <a:t>год – </a:t>
            </a:r>
            <a:r>
              <a:rPr lang="ru-RU" sz="2400" b="1" dirty="0" smtClean="0">
                <a:solidFill>
                  <a:srgbClr val="0000FF"/>
                </a:solidFill>
              </a:rPr>
              <a:t>3 019 </a:t>
            </a:r>
            <a:r>
              <a:rPr lang="ru-RU" sz="2400" b="1" dirty="0">
                <a:solidFill>
                  <a:srgbClr val="0000FF"/>
                </a:solidFill>
              </a:rPr>
              <a:t>тыс. </a:t>
            </a:r>
            <a:r>
              <a:rPr lang="ru-RU" sz="2400" b="1" dirty="0" smtClean="0">
                <a:solidFill>
                  <a:srgbClr val="0000FF"/>
                </a:solidFill>
              </a:rPr>
              <a:t>рублей</a:t>
            </a:r>
          </a:p>
          <a:p>
            <a:pPr lvl="0" algn="ctr"/>
            <a:endParaRPr lang="ru-RU" b="1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14.12.2017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19800" y="6368156"/>
            <a:ext cx="2286000" cy="365125"/>
          </a:xfrm>
        </p:spPr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25</a:t>
            </a:fld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51520" y="160358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МЕЖБЮДЖЕТНЫЕ ТРАНСФЕРТЫ</a:t>
            </a:r>
          </a:p>
          <a:p>
            <a:pPr algn="ctr"/>
            <a:r>
              <a:rPr lang="ru-RU" sz="22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БЮДЖЕТАМ ПОСЕЛЕНИЙ НА 2018 ГОД</a:t>
            </a:r>
          </a:p>
          <a:p>
            <a:pPr algn="ctr"/>
            <a:endParaRPr lang="ru-RU" sz="22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380312" y="890425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0957656"/>
              </p:ext>
            </p:extLst>
          </p:nvPr>
        </p:nvGraphicFramePr>
        <p:xfrm>
          <a:off x="457200" y="1412776"/>
          <a:ext cx="8229600" cy="392401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487917"/>
                <a:gridCol w="1490979"/>
                <a:gridCol w="1512168"/>
                <a:gridCol w="1738536"/>
              </a:tblGrid>
              <a:tr h="25123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 dirty="0">
                          <a:effectLst/>
                        </a:rPr>
                        <a:t>МБТ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8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Всего</a:t>
                      </a: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>
                          <a:effectLst/>
                        </a:rPr>
                        <a:t>в том числе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9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 dirty="0">
                          <a:effectLst/>
                        </a:rPr>
                        <a:t>за счет </a:t>
                      </a:r>
                      <a:r>
                        <a:rPr lang="ru-RU" sz="1800" u="none" strike="noStrike" dirty="0" smtClean="0">
                          <a:effectLst/>
                        </a:rPr>
                        <a:t>районного бюджета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>
                          <a:effectLst/>
                        </a:rPr>
                        <a:t>за счет средств областного бюджета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5123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7776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u="none" strike="noStrike">
                          <a:effectLst/>
                        </a:rPr>
                        <a:t>РАЙОННЫЙ ФОНД ФИНАНСОВОЙ ПОДДЕРЖКИ ПОСЕЛЕНИЙ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50 762</a:t>
                      </a:r>
                      <a:r>
                        <a:rPr lang="ru-RU" sz="1800" b="1" u="none" strike="noStrike" dirty="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u="none" strike="noStrike" dirty="0" smtClean="0">
                          <a:effectLst/>
                        </a:rPr>
                        <a:t>503</a:t>
                      </a:r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u="none" strike="noStrike" dirty="0" smtClean="0">
                          <a:effectLst/>
                        </a:rPr>
                        <a:t>50 259</a:t>
                      </a:r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140751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u="none" strike="noStrike" dirty="0">
                          <a:effectLst/>
                        </a:rPr>
                        <a:t>МЕЖБЮДЖЕТНЫЕ ТРАНСФЕРТЫ НА ПОДДЕРЖКУ МЕР ПО ОБЕСПЕЧЕНИЮ СБАЛАНСИРОВАННОСТИ БЮДЖЕТОВ ПОСЕЛЕНИЙ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7 419</a:t>
                      </a:r>
                      <a:r>
                        <a:rPr lang="ru-RU" sz="1800" b="1" u="none" strike="noStrike" dirty="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u="none" strike="noStrike" dirty="0" smtClean="0">
                          <a:effectLst/>
                        </a:rPr>
                        <a:t>7 419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u="none" strike="noStrike" dirty="0" smtClean="0">
                          <a:effectLst/>
                        </a:rPr>
                        <a:t>-</a:t>
                      </a:r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5123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u="none" strike="noStrike" dirty="0">
                          <a:solidFill>
                            <a:srgbClr val="0000FF"/>
                          </a:solidFill>
                          <a:effectLst/>
                        </a:rPr>
                        <a:t>ВСЕГО:</a:t>
                      </a:r>
                      <a:endParaRPr lang="ru-RU" sz="18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58 181</a:t>
                      </a:r>
                      <a:r>
                        <a:rPr lang="ru-RU" sz="1800" b="1" u="none" strike="noStrike" dirty="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7 922</a:t>
                      </a:r>
                      <a:r>
                        <a:rPr lang="ru-RU" sz="1800" b="1" u="none" strike="noStrike" dirty="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50 259</a:t>
                      </a:r>
                      <a:r>
                        <a:rPr lang="ru-RU" sz="1800" b="1" u="none" strike="noStrike" dirty="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140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14.12.2017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19800" y="6368156"/>
            <a:ext cx="2286000" cy="365125"/>
          </a:xfrm>
        </p:spPr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26</a:t>
            </a:fld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51520" y="160358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МЕЖБЮДЖЕТНЫЕ ТРАНСФЕРТЫ</a:t>
            </a:r>
          </a:p>
          <a:p>
            <a:pPr algn="ctr"/>
            <a:r>
              <a:rPr lang="ru-RU" sz="22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БЮДЖЕТАМ ПОСЕЛЕНИЙ НА 2019, 2020 ГОДЫ</a:t>
            </a:r>
          </a:p>
          <a:p>
            <a:pPr algn="ctr"/>
            <a:endParaRPr lang="ru-RU" sz="22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452320" y="1083688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056221"/>
              </p:ext>
            </p:extLst>
          </p:nvPr>
        </p:nvGraphicFramePr>
        <p:xfrm>
          <a:off x="323528" y="1412776"/>
          <a:ext cx="8619327" cy="353853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93529"/>
                <a:gridCol w="1018839"/>
                <a:gridCol w="1152128"/>
                <a:gridCol w="1008112"/>
                <a:gridCol w="1008159"/>
                <a:gridCol w="1069280"/>
                <a:gridCol w="1069280"/>
              </a:tblGrid>
              <a:tr h="18676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</a:rPr>
                        <a:t>МБТ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Всего</a:t>
                      </a:r>
                    </a:p>
                    <a:p>
                      <a:pPr algn="ctr" rtl="0" fontAlgn="ctr"/>
                      <a:r>
                        <a:rPr lang="ru-RU" sz="14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на 2019 </a:t>
                      </a:r>
                      <a:r>
                        <a:rPr lang="ru-RU" sz="1400" b="1" u="none" strike="noStrike" dirty="0">
                          <a:solidFill>
                            <a:srgbClr val="0000FF"/>
                          </a:solidFill>
                          <a:effectLst/>
                        </a:rPr>
                        <a:t>г.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>
                          <a:effectLst/>
                        </a:rPr>
                        <a:t>в том числе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Всего</a:t>
                      </a:r>
                    </a:p>
                    <a:p>
                      <a:pPr algn="ctr" rtl="0" fontAlgn="ctr"/>
                      <a:r>
                        <a:rPr lang="ru-RU" sz="14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на 2020 г.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8894" marR="8894" marT="889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>
                          <a:effectLst/>
                        </a:rPr>
                        <a:t>в том числе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25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</a:rPr>
                        <a:t>за счет собственных средств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>
                          <a:effectLst/>
                        </a:rPr>
                        <a:t>за счет средств областного бюджета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>
                          <a:effectLst/>
                        </a:rPr>
                        <a:t>за счет собственных средств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>
                          <a:effectLst/>
                        </a:rPr>
                        <a:t>за счет средств областного бюджета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/>
                </a:tc>
              </a:tr>
              <a:tr h="18676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>
                          <a:effectLst/>
                        </a:rPr>
                        <a:t>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b"/>
                </a:tc>
              </a:tr>
              <a:tr h="72038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u="none" strike="noStrike">
                          <a:effectLst/>
                        </a:rPr>
                        <a:t>РАЙОННЫЙ ФОНД ФИНАНСОВОЙ ПОДДЕРЖКИ ПОСЕЛЕНИЙ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37 231</a:t>
                      </a:r>
                      <a:r>
                        <a:rPr lang="ru-RU" sz="1400" b="1" u="none" strike="noStrike" dirty="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368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36 863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37 702</a:t>
                      </a:r>
                      <a:r>
                        <a:rPr lang="ru-RU" sz="1400" b="1" u="none" strike="noStrike" dirty="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373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37 329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b"/>
                </a:tc>
              </a:tr>
              <a:tr h="125400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u="none" strike="noStrike">
                          <a:effectLst/>
                        </a:rPr>
                        <a:t>МЕЖБЮДЖЕТНЫЕ ТРАНСФЕРТЫ НА ПОДДЕРЖКУ МЕР ПО ОБЕСПЕЧЕНИЮ СБАЛАНСИРОВАННОСТИ БЮДЖЕТОВ ПОСЕЛЕНИЙ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7 180</a:t>
                      </a:r>
                      <a:r>
                        <a:rPr lang="ru-RU" sz="1400" b="1" u="none" strike="noStrike" dirty="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7 180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7 416</a:t>
                      </a:r>
                      <a:r>
                        <a:rPr lang="ru-RU" sz="1400" b="1" u="none" strike="noStrike" dirty="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7 416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b"/>
                </a:tc>
              </a:tr>
              <a:tr h="1867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u="none" strike="noStrike" dirty="0">
                          <a:solidFill>
                            <a:srgbClr val="0000FF"/>
                          </a:solidFill>
                          <a:effectLst/>
                        </a:rPr>
                        <a:t>ВСЕГО: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44 411</a:t>
                      </a:r>
                      <a:r>
                        <a:rPr lang="ru-RU" sz="1400" b="1" u="none" strike="noStrike" dirty="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7 548</a:t>
                      </a:r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36 863</a:t>
                      </a:r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45 118</a:t>
                      </a:r>
                      <a:r>
                        <a:rPr lang="ru-RU" sz="1400" b="1" u="none" strike="noStrike" dirty="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7 789</a:t>
                      </a:r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37 329</a:t>
                      </a:r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246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27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-108520" y="150273"/>
            <a:ext cx="9001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МУНИЦИПАЛЬНЫЙ ДОЛГ</a:t>
            </a:r>
          </a:p>
          <a:p>
            <a:pPr algn="ctr"/>
            <a:endParaRPr lang="ru-RU" sz="28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" name="Выноска со стрелкой вверх 1"/>
          <p:cNvSpPr/>
          <p:nvPr/>
        </p:nvSpPr>
        <p:spPr>
          <a:xfrm>
            <a:off x="1005230" y="980728"/>
            <a:ext cx="7133540" cy="1152128"/>
          </a:xfrm>
          <a:prstGeom prst="upArrowCallou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Муниципальный долг на </a:t>
            </a:r>
            <a:r>
              <a:rPr lang="ru-RU" sz="2000" b="1" dirty="0" smtClean="0">
                <a:solidFill>
                  <a:srgbClr val="0000FF"/>
                </a:solidFill>
              </a:rPr>
              <a:t>01.01.2019 </a:t>
            </a:r>
            <a:r>
              <a:rPr lang="ru-RU" sz="2000" b="1" dirty="0" smtClean="0">
                <a:solidFill>
                  <a:schemeClr val="tx1"/>
                </a:solidFill>
              </a:rPr>
              <a:t>г. – 8 685 тыс. рублей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Выноска со стрелкой вверх 9"/>
          <p:cNvSpPr/>
          <p:nvPr/>
        </p:nvSpPr>
        <p:spPr>
          <a:xfrm>
            <a:off x="1137183" y="2240868"/>
            <a:ext cx="7133540" cy="1152128"/>
          </a:xfrm>
          <a:prstGeom prst="upArrowCallou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Муниципальный долг на </a:t>
            </a:r>
            <a:r>
              <a:rPr lang="ru-RU" sz="2000" b="1" dirty="0" smtClean="0">
                <a:solidFill>
                  <a:srgbClr val="0000FF"/>
                </a:solidFill>
              </a:rPr>
              <a:t>01.01.2020</a:t>
            </a:r>
            <a:r>
              <a:rPr lang="ru-RU" sz="2000" b="1" dirty="0" smtClean="0">
                <a:solidFill>
                  <a:schemeClr val="tx1"/>
                </a:solidFill>
              </a:rPr>
              <a:t> г. – </a:t>
            </a:r>
            <a:r>
              <a:rPr lang="ru-RU" sz="2000" b="1" dirty="0">
                <a:solidFill>
                  <a:schemeClr val="tx1"/>
                </a:solidFill>
              </a:rPr>
              <a:t>8 685 тыс</a:t>
            </a:r>
            <a:r>
              <a:rPr lang="ru-RU" sz="2000" b="1" dirty="0" smtClean="0">
                <a:solidFill>
                  <a:schemeClr val="tx1"/>
                </a:solidFill>
              </a:rPr>
              <a:t>. рублей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1" name="Выноска со стрелкой вверх 10"/>
          <p:cNvSpPr/>
          <p:nvPr/>
        </p:nvSpPr>
        <p:spPr>
          <a:xfrm>
            <a:off x="1178197" y="3501008"/>
            <a:ext cx="7133540" cy="1152128"/>
          </a:xfrm>
          <a:prstGeom prst="upArrowCallou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Муниципальный долг на </a:t>
            </a:r>
            <a:r>
              <a:rPr lang="ru-RU" sz="2000" b="1" dirty="0" smtClean="0">
                <a:solidFill>
                  <a:srgbClr val="0000FF"/>
                </a:solidFill>
              </a:rPr>
              <a:t>01.01.2021</a:t>
            </a:r>
            <a:r>
              <a:rPr lang="ru-RU" sz="2000" b="1" dirty="0" smtClean="0">
                <a:solidFill>
                  <a:schemeClr val="tx1"/>
                </a:solidFill>
              </a:rPr>
              <a:t> г. – </a:t>
            </a:r>
            <a:r>
              <a:rPr lang="ru-RU" sz="2000" b="1" dirty="0">
                <a:solidFill>
                  <a:schemeClr val="tx1"/>
                </a:solidFill>
              </a:rPr>
              <a:t>8 685 тыс</a:t>
            </a:r>
            <a:r>
              <a:rPr lang="ru-RU" sz="2000" b="1" dirty="0" smtClean="0">
                <a:solidFill>
                  <a:schemeClr val="tx1"/>
                </a:solidFill>
              </a:rPr>
              <a:t>. рублей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28</a:t>
            </a:fld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277755"/>
              </p:ext>
            </p:extLst>
          </p:nvPr>
        </p:nvGraphicFramePr>
        <p:xfrm>
          <a:off x="357158" y="470680"/>
          <a:ext cx="8572559" cy="5330469"/>
        </p:xfrm>
        <a:graphic>
          <a:graphicData uri="http://schemas.openxmlformats.org/drawingml/2006/table">
            <a:tbl>
              <a:tblPr/>
              <a:tblGrid>
                <a:gridCol w="1550546"/>
                <a:gridCol w="1008112"/>
                <a:gridCol w="936104"/>
                <a:gridCol w="1008112"/>
                <a:gridCol w="576064"/>
                <a:gridCol w="921854"/>
                <a:gridCol w="1071570"/>
                <a:gridCol w="670872"/>
                <a:gridCol w="829325"/>
              </a:tblGrid>
              <a:tr h="171172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 муниципального района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Бюджет на </a:t>
                      </a:r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2016 год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(принят на начало года)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Бюджет на </a:t>
                      </a:r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2017 год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(принят на начало года)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 на </a:t>
                      </a:r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2017 </a:t>
                      </a:r>
                      <a:r>
                        <a:rPr lang="ru-RU" sz="1600" b="1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год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(принят на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01.10.17)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Изменения в течение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2017 года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Проект бюджета на </a:t>
                      </a:r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2018 </a:t>
                      </a:r>
                      <a:r>
                        <a:rPr lang="ru-RU" sz="1600" b="1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Разница бюджета </a:t>
                      </a:r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2017 </a:t>
                      </a:r>
                      <a:r>
                        <a:rPr lang="ru-RU" sz="1600" b="1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год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(принятого на начало года) и проекта бюджета на </a:t>
                      </a:r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2018 </a:t>
                      </a:r>
                      <a:r>
                        <a:rPr lang="ru-RU" sz="1600" b="1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28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сумма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ДОХОДЫ БЮДЖЕТА, в том числе:</a:t>
                      </a: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320 536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369 358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450 723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+22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+ 81 365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404 364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+9,5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+ 35 006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  <a:tr h="45160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51 079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60 099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63 235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+5,2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3 136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68 614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+14,2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+ 8 515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3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безвозмездные поступления, в том числе</a:t>
                      </a: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269 456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309 259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387 488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+25,3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+78 229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335 750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+8,6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+26 491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99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</a:t>
                      </a:r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финансовая помощь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44 761</a:t>
                      </a:r>
                      <a:r>
                        <a:rPr lang="ru-RU" sz="1600" b="0" i="1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52 382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74 686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+42,6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+22 304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47 133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+10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+ 5 249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БЮДЖЕТА</a:t>
                      </a: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320 536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369 358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455 886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+23,4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+86 528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404 364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+9,5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+ 35 006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348550" y="41488"/>
            <a:ext cx="1130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(тыс.руб.)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58" y="2500306"/>
            <a:ext cx="8572560" cy="78467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21439" y="5264548"/>
            <a:ext cx="8643998" cy="5589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907704" y="410820"/>
            <a:ext cx="1944216" cy="541269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357950" y="410820"/>
            <a:ext cx="2571768" cy="541269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14.12.2017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19800" y="6368156"/>
            <a:ext cx="2286000" cy="365125"/>
          </a:xfrm>
        </p:spPr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29</a:t>
            </a:fld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51520" y="16035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ИЗМЕНЕНИЕ ПРОЕКТА БЮДЖЕТА НА 2018 ГОД</a:t>
            </a:r>
          </a:p>
          <a:p>
            <a:pPr algn="ctr"/>
            <a:endParaRPr lang="ru-RU" sz="22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380312" y="890425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2213188"/>
              </p:ext>
            </p:extLst>
          </p:nvPr>
        </p:nvGraphicFramePr>
        <p:xfrm>
          <a:off x="457200" y="1412776"/>
          <a:ext cx="8229600" cy="1920963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487917"/>
                <a:gridCol w="1490979"/>
                <a:gridCol w="1512168"/>
                <a:gridCol w="1738536"/>
              </a:tblGrid>
              <a:tr h="25123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u="none" strike="noStrike" dirty="0" smtClean="0">
                          <a:effectLst/>
                        </a:rPr>
                        <a:t>Наименование</a:t>
                      </a:r>
                      <a:r>
                        <a:rPr lang="ru-RU" sz="1800" b="1" u="none" strike="noStrike" baseline="0" dirty="0" smtClean="0">
                          <a:effectLst/>
                        </a:rPr>
                        <a:t> показателя</a:t>
                      </a:r>
                      <a:endParaRPr lang="ru-RU" sz="1800" b="1" u="none" strike="noStrike" dirty="0">
                        <a:effectLst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2018 год</a:t>
                      </a:r>
                      <a:endParaRPr lang="ru-RU" sz="18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2019 год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2020 год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7776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ФИНАНСОВАЯ</a:t>
                      </a:r>
                      <a:r>
                        <a:rPr lang="ru-RU" sz="1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ПОМОЩЬ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20 197</a:t>
                      </a:r>
                      <a:endParaRPr lang="ru-RU" sz="18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36000" marB="36000" anchor="b"/>
                </a:tc>
              </a:tr>
              <a:tr h="45069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u="none" strike="noStrike" dirty="0" smtClean="0">
                          <a:effectLst/>
                        </a:rPr>
                        <a:t>ЦЕЛЕВЫЕ СРЕДСТВА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1" i="0" u="none" strike="noStrike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10 398</a:t>
                      </a:r>
                      <a:endParaRPr lang="ru-RU" sz="18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10 398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10 398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36000" marB="36000" anchor="b"/>
                </a:tc>
              </a:tr>
              <a:tr h="25123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u="none" strike="noStrike" dirty="0">
                          <a:solidFill>
                            <a:srgbClr val="0000FF"/>
                          </a:solidFill>
                          <a:effectLst/>
                        </a:rPr>
                        <a:t>ВСЕГО:</a:t>
                      </a:r>
                      <a:endParaRPr lang="ru-RU" sz="18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30 595</a:t>
                      </a:r>
                      <a:endParaRPr lang="ru-RU" sz="18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10 398</a:t>
                      </a:r>
                      <a:endParaRPr lang="ru-RU" sz="18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10 398</a:t>
                      </a:r>
                      <a:endParaRPr lang="ru-RU" sz="18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36000" marB="3600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048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219200"/>
            <a:ext cx="8507288" cy="4937760"/>
          </a:xfrm>
        </p:spPr>
        <p:txBody>
          <a:bodyPr>
            <a:normAutofit/>
          </a:bodyPr>
          <a:lstStyle/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14.12.2017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714316" y="1346585"/>
            <a:ext cx="8072494" cy="1146311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92D050"/>
            </a:solidFill>
            <a:round/>
            <a:headEnd/>
            <a:tailEnd/>
          </a:ln>
          <a:effectLst/>
        </p:spPr>
        <p:txBody>
          <a:bodyPr anchor="ctr"/>
          <a:lstStyle/>
          <a:p>
            <a:pPr lvl="0"/>
            <a:r>
              <a:rPr lang="ru-RU" sz="2400" b="1" dirty="0" smtClean="0"/>
              <a:t>Обеспечение сбалансированности бюджета – формирование </a:t>
            </a:r>
            <a:r>
              <a:rPr lang="ru-RU" sz="2400" b="1" dirty="0"/>
              <a:t>расходной части </a:t>
            </a:r>
            <a:r>
              <a:rPr lang="ru-RU" sz="2400" b="1" dirty="0" smtClean="0"/>
              <a:t>бюджета </a:t>
            </a:r>
            <a:r>
              <a:rPr lang="ru-RU" sz="2400" b="1" dirty="0"/>
              <a:t>исходя из реальных доходных источников</a:t>
            </a:r>
            <a:endParaRPr lang="ru-RU" sz="2400" b="1" dirty="0" smtClean="0"/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714709" y="2852250"/>
            <a:ext cx="8072494" cy="1800886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00FF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lvl="0"/>
            <a:r>
              <a:rPr lang="ru-RU" sz="2400" b="1" dirty="0" smtClean="0"/>
              <a:t>Оптимизация и повышение эффективности бюджетных расходов – </a:t>
            </a:r>
            <a:r>
              <a:rPr lang="ru-RU" sz="2400" b="1" dirty="0"/>
              <a:t>недопущение необоснованного увеличения расходов бюджета, </a:t>
            </a:r>
            <a:r>
              <a:rPr lang="ru-RU" sz="2400" b="1" dirty="0" smtClean="0"/>
              <a:t>достижение </a:t>
            </a:r>
            <a:r>
              <a:rPr lang="ru-RU" sz="2400" b="1" dirty="0"/>
              <a:t>наилучшего результата с использованием определенного бюджетом объема средств (результативности)</a:t>
            </a:r>
            <a:endParaRPr lang="ru-RU" sz="2400" b="1" dirty="0" smtClean="0"/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708967" y="4894950"/>
            <a:ext cx="8072494" cy="719137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00FF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lvl="0"/>
            <a:r>
              <a:rPr lang="ru-RU" sz="2400" b="1" dirty="0" smtClean="0"/>
              <a:t>Безусловное </a:t>
            </a:r>
            <a:r>
              <a:rPr lang="ru-RU" sz="2400" b="1" dirty="0"/>
              <a:t>исполнение </a:t>
            </a:r>
            <a:r>
              <a:rPr lang="ru-RU" sz="2400" b="1" dirty="0" smtClean="0"/>
              <a:t>принятых расходных обязательств</a:t>
            </a:r>
          </a:p>
        </p:txBody>
      </p:sp>
      <p:sp>
        <p:nvSpPr>
          <p:cNvPr id="13" name="Стрелка вправо 12"/>
          <p:cNvSpPr/>
          <p:nvPr/>
        </p:nvSpPr>
        <p:spPr>
          <a:xfrm>
            <a:off x="214675" y="1777434"/>
            <a:ext cx="500034" cy="428628"/>
          </a:xfrm>
          <a:prstGeom prst="rightArrow">
            <a:avLst/>
          </a:prstGeom>
          <a:solidFill>
            <a:srgbClr val="C5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207183" y="5040204"/>
            <a:ext cx="500034" cy="428628"/>
          </a:xfrm>
          <a:prstGeom prst="rightArrow">
            <a:avLst/>
          </a:prstGeom>
          <a:solidFill>
            <a:srgbClr val="C5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214675" y="2997504"/>
            <a:ext cx="500034" cy="428628"/>
          </a:xfrm>
          <a:prstGeom prst="rightArrow">
            <a:avLst/>
          </a:prstGeom>
          <a:solidFill>
            <a:srgbClr val="C5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0" y="26064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ОСНОВНЫЕ ПОДХОДЫ К ФОРМИРОВАНИЮ ПРОЕКТА БЮДЖЕТА НА 2018-2020 гг.</a:t>
            </a:r>
            <a:endParaRPr lang="ru-RU" sz="22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5318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30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339752" y="2348880"/>
            <a:ext cx="511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СПАСИБО ЗА ВНИМАНИЕ!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14.12.2017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00760" y="6072206"/>
            <a:ext cx="2286000" cy="365125"/>
          </a:xfrm>
        </p:spPr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5077" y="160358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ОСНОВНЫЕ ПАРАМЕТРЫ БЮДЖЕТА</a:t>
            </a:r>
          </a:p>
          <a:p>
            <a:pPr algn="ctr"/>
            <a:r>
              <a:rPr lang="ru-RU" sz="22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МУНИЦИПАЛЬНОГО РАЙОНА</a:t>
            </a:r>
          </a:p>
          <a:p>
            <a:pPr algn="ctr"/>
            <a:r>
              <a:rPr lang="ru-RU" sz="22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НА 2018-2020 гг.</a:t>
            </a:r>
            <a:endParaRPr lang="ru-RU" sz="22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452320" y="1268354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803469"/>
              </p:ext>
            </p:extLst>
          </p:nvPr>
        </p:nvGraphicFramePr>
        <p:xfrm>
          <a:off x="457200" y="1665764"/>
          <a:ext cx="8147248" cy="361392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3898776"/>
                <a:gridCol w="1440160"/>
                <a:gridCol w="1440160"/>
                <a:gridCol w="1368152"/>
              </a:tblGrid>
              <a:tr h="535440"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2018 год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2019 год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2020 год</a:t>
                      </a:r>
                      <a:endParaRPr lang="ru-RU" sz="2000" dirty="0"/>
                    </a:p>
                  </a:txBody>
                  <a:tcPr/>
                </a:tc>
              </a:tr>
              <a:tr h="219684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ДОХОДЫ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404 364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387 983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391 654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285972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Налоговые и неналоговые</a:t>
                      </a:r>
                      <a:r>
                        <a:rPr lang="ru-RU" sz="2000" baseline="0" dirty="0" smtClean="0"/>
                        <a:t> доходы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68 614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71 574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74 194</a:t>
                      </a:r>
                      <a:endParaRPr lang="ru-RU" sz="2000" dirty="0"/>
                    </a:p>
                  </a:txBody>
                  <a:tcPr/>
                </a:tc>
              </a:tr>
              <a:tr h="280252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Безвозмездные поступления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335 750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316 409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317 460</a:t>
                      </a:r>
                      <a:endParaRPr lang="ru-RU" sz="2000" dirty="0"/>
                    </a:p>
                  </a:txBody>
                  <a:tcPr/>
                </a:tc>
              </a:tr>
              <a:tr h="274532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РАСХОДЫ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404 364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387 983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391 654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268812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 </a:t>
                      </a:r>
                      <a:r>
                        <a:rPr lang="ru-RU" sz="2000" dirty="0" err="1" smtClean="0"/>
                        <a:t>т.ч</a:t>
                      </a:r>
                      <a:r>
                        <a:rPr lang="ru-RU" sz="2000" dirty="0" smtClean="0"/>
                        <a:t>. условно утвержденные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-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2 821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5 803</a:t>
                      </a:r>
                      <a:endParaRPr lang="ru-RU" sz="2000" dirty="0"/>
                    </a:p>
                  </a:txBody>
                  <a:tcPr/>
                </a:tc>
              </a:tr>
              <a:tr h="33510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ДЕФИЦИТ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0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0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0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5354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Верхний предел муниципального долга</a:t>
                      </a:r>
                      <a:endParaRPr lang="ru-RU" sz="2000" b="0" dirty="0" smtClean="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8 685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8 685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8 685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6"/>
          <p:cNvSpPr txBox="1"/>
          <p:nvPr/>
        </p:nvSpPr>
        <p:spPr>
          <a:xfrm>
            <a:off x="5004048" y="4941168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12,7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6444208" y="4941168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12,1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7806394" y="4941168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11,7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9567136"/>
              </p:ext>
            </p:extLst>
          </p:nvPr>
        </p:nvGraphicFramePr>
        <p:xfrm>
          <a:off x="311720" y="707886"/>
          <a:ext cx="8629125" cy="5750110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412408"/>
                <a:gridCol w="1008112"/>
                <a:gridCol w="864096"/>
                <a:gridCol w="1344509"/>
              </a:tblGrid>
              <a:tr h="344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2019-2020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444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34,25%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34,25%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34,25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476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Акцизы по подакцизным товарам (продукции), производимым на территории РФ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0,051%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0,045%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0,045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608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Налог,</a:t>
                      </a:r>
                      <a:r>
                        <a:rPr lang="ru-RU" sz="1600" b="1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взимаемый в связи с применением упрощенной системы налогообложения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налог на вмененный доход для отдельных видов деятельности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сельскохозяйственный налог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2486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Государственная пошлина за совершение действий, связанных с лицензированием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192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Арендная плата 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 земельные участки, государственная собственность на которые не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разграничена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313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поступления от использования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имущества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55%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55%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55%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реализации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имущества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земельных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участков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НОРМАТИВЫ ОТЧИСЛЕНИЙ НАЛОГОВЫХ И НЕНАЛОГОВЫХ ДОХОДОВ</a:t>
            </a:r>
          </a:p>
          <a:p>
            <a:pPr algn="ctr"/>
            <a:r>
              <a:rPr lang="ru-RU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В БЮДЖЕТ МУНИЦИПАЛЬНОГО РАЙОНА</a:t>
            </a:r>
            <a:endParaRPr lang="ru-RU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3155" y="1412776"/>
            <a:ext cx="8737690" cy="5760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03723" y="3356992"/>
            <a:ext cx="8911602" cy="5760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7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5301208"/>
            <a:ext cx="9144000" cy="15567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b="1" dirty="0"/>
          </a:p>
        </p:txBody>
      </p:sp>
      <p:sp>
        <p:nvSpPr>
          <p:cNvPr id="7" name="Дата 2"/>
          <p:cNvSpPr>
            <a:spLocks noGrp="1"/>
          </p:cNvSpPr>
          <p:nvPr>
            <p:ph type="dt" sz="half" idx="10"/>
          </p:nvPr>
        </p:nvSpPr>
        <p:spPr>
          <a:xfrm>
            <a:off x="5072066" y="6492875"/>
            <a:ext cx="2286000" cy="365125"/>
          </a:xfrm>
        </p:spPr>
        <p:txBody>
          <a:bodyPr/>
          <a:lstStyle/>
          <a:p>
            <a:fld id="{4C378FFA-0BD4-45AA-A1B1-F7511C3C856B}" type="datetime1">
              <a:rPr lang="ru-RU" smtClean="0"/>
              <a:pPr/>
              <a:t>14.12.2017</a:t>
            </a:fld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858000" y="6492875"/>
            <a:ext cx="2286000" cy="365125"/>
          </a:xfrm>
        </p:spPr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2137291"/>
              </p:ext>
            </p:extLst>
          </p:nvPr>
        </p:nvGraphicFramePr>
        <p:xfrm>
          <a:off x="0" y="766089"/>
          <a:ext cx="9144000" cy="5882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ПОКАЗАТЕЛИ ДОХОДОВ</a:t>
            </a:r>
          </a:p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БЮДЖЕТА МУНИЦИПАЛЬНОГО РАЙОНА</a:t>
            </a:r>
            <a:endParaRPr lang="ru-RU" sz="20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5257713" y="948143"/>
            <a:ext cx="957353" cy="642942"/>
          </a:xfrm>
          <a:prstGeom prst="rightArrow">
            <a:avLst>
              <a:gd name="adj1" fmla="val 50000"/>
              <a:gd name="adj2" fmla="val 37925"/>
            </a:avLst>
          </a:prstGeom>
          <a:gradFill rotWithShape="1">
            <a:gsLst>
              <a:gs pos="0">
                <a:srgbClr val="6BB1C9">
                  <a:shade val="60000"/>
                </a:srgbClr>
              </a:gs>
              <a:gs pos="33000">
                <a:srgbClr val="6BB1C9">
                  <a:tint val="86500"/>
                </a:srgbClr>
              </a:gs>
              <a:gs pos="46750">
                <a:srgbClr val="6BB1C9">
                  <a:tint val="71000"/>
                  <a:satMod val="112000"/>
                </a:srgbClr>
              </a:gs>
              <a:gs pos="53000">
                <a:srgbClr val="6BB1C9">
                  <a:tint val="71000"/>
                  <a:satMod val="112000"/>
                </a:srgbClr>
              </a:gs>
              <a:gs pos="68000">
                <a:srgbClr val="6BB1C9">
                  <a:tint val="86000"/>
                </a:srgbClr>
              </a:gs>
              <a:gs pos="100000">
                <a:srgbClr val="6BB1C9">
                  <a:shade val="60000"/>
                </a:srgbClr>
              </a:gs>
            </a:gsLst>
            <a:lin ang="8350000" scaled="1"/>
          </a:gradFill>
          <a:ln>
            <a:noFill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- 16 381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15272" y="428604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sp>
        <p:nvSpPr>
          <p:cNvPr id="21" name="TextBox 6"/>
          <p:cNvSpPr txBox="1"/>
          <p:nvPr/>
        </p:nvSpPr>
        <p:spPr>
          <a:xfrm>
            <a:off x="4322240" y="4939643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17%</a:t>
            </a:r>
          </a:p>
        </p:txBody>
      </p:sp>
      <p:sp>
        <p:nvSpPr>
          <p:cNvPr id="24" name="TextBox 6"/>
          <p:cNvSpPr txBox="1"/>
          <p:nvPr/>
        </p:nvSpPr>
        <p:spPr>
          <a:xfrm>
            <a:off x="1200263" y="2508389"/>
            <a:ext cx="626412" cy="50410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85%</a:t>
            </a:r>
          </a:p>
        </p:txBody>
      </p:sp>
      <p:sp>
        <p:nvSpPr>
          <p:cNvPr id="26" name="TextBox 6"/>
          <p:cNvSpPr txBox="1"/>
          <p:nvPr/>
        </p:nvSpPr>
        <p:spPr>
          <a:xfrm>
            <a:off x="4286248" y="2508389"/>
            <a:ext cx="571504" cy="42634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83%</a:t>
            </a:r>
          </a:p>
        </p:txBody>
      </p:sp>
      <p:sp>
        <p:nvSpPr>
          <p:cNvPr id="29" name="TextBox 6"/>
          <p:cNvSpPr txBox="1"/>
          <p:nvPr/>
        </p:nvSpPr>
        <p:spPr>
          <a:xfrm>
            <a:off x="7461019" y="2533174"/>
            <a:ext cx="571504" cy="42634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81%</a:t>
            </a:r>
          </a:p>
        </p:txBody>
      </p:sp>
      <p:sp>
        <p:nvSpPr>
          <p:cNvPr id="16" name="TextBox 6"/>
          <p:cNvSpPr txBox="1"/>
          <p:nvPr/>
        </p:nvSpPr>
        <p:spPr>
          <a:xfrm>
            <a:off x="2732981" y="2462300"/>
            <a:ext cx="812353" cy="189158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86%</a:t>
            </a:r>
            <a:endParaRPr lang="ru-RU" sz="1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6"/>
          <p:cNvSpPr txBox="1"/>
          <p:nvPr/>
        </p:nvSpPr>
        <p:spPr>
          <a:xfrm>
            <a:off x="5866642" y="4871286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18%</a:t>
            </a:r>
          </a:p>
        </p:txBody>
      </p:sp>
      <p:sp>
        <p:nvSpPr>
          <p:cNvPr id="19" name="TextBox 6"/>
          <p:cNvSpPr txBox="1"/>
          <p:nvPr/>
        </p:nvSpPr>
        <p:spPr>
          <a:xfrm>
            <a:off x="5896085" y="2508389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82%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7289778" y="1790490"/>
            <a:ext cx="1025043" cy="298644"/>
          </a:xfrm>
          <a:prstGeom prst="rect">
            <a:avLst/>
          </a:prstGeom>
          <a:solidFill>
            <a:srgbClr val="00B0F0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391 654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3839319" y="1380465"/>
            <a:ext cx="695018" cy="14388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162303" y="1604473"/>
            <a:ext cx="539972" cy="1547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6727683" y="1899553"/>
            <a:ext cx="562095" cy="13620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7" name="TextBox 6"/>
          <p:cNvSpPr txBox="1"/>
          <p:nvPr/>
        </p:nvSpPr>
        <p:spPr>
          <a:xfrm>
            <a:off x="5083077" y="2684528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-5,8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3496131" y="2725009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- 13,4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1919973" y="2581007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+16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трелка вправо 31"/>
          <p:cNvSpPr/>
          <p:nvPr/>
        </p:nvSpPr>
        <p:spPr>
          <a:xfrm>
            <a:off x="3398660" y="4803147"/>
            <a:ext cx="924811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+ 2 937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трелка вправо 32"/>
          <p:cNvSpPr/>
          <p:nvPr/>
        </p:nvSpPr>
        <p:spPr>
          <a:xfrm>
            <a:off x="4941831" y="4613989"/>
            <a:ext cx="924811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+ 2 960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трелка вправо 33"/>
          <p:cNvSpPr/>
          <p:nvPr/>
        </p:nvSpPr>
        <p:spPr>
          <a:xfrm>
            <a:off x="6476544" y="4498050"/>
            <a:ext cx="924811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+ 2 620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6"/>
          <p:cNvSpPr txBox="1"/>
          <p:nvPr/>
        </p:nvSpPr>
        <p:spPr>
          <a:xfrm>
            <a:off x="1941930" y="4859086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+14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6"/>
          <p:cNvSpPr txBox="1"/>
          <p:nvPr/>
        </p:nvSpPr>
        <p:spPr>
          <a:xfrm>
            <a:off x="3458494" y="4605904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+4,5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6"/>
          <p:cNvSpPr txBox="1"/>
          <p:nvPr/>
        </p:nvSpPr>
        <p:spPr>
          <a:xfrm>
            <a:off x="4995572" y="4447658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+4,3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6"/>
          <p:cNvSpPr txBox="1"/>
          <p:nvPr/>
        </p:nvSpPr>
        <p:spPr>
          <a:xfrm>
            <a:off x="6607212" y="4381673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+3,7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61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3039328"/>
              </p:ext>
            </p:extLst>
          </p:nvPr>
        </p:nvGraphicFramePr>
        <p:xfrm>
          <a:off x="0" y="707886"/>
          <a:ext cx="10692680" cy="6150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-1116632" y="5686509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СТРУКТУРА НАЛОГОВЫХ И НЕНАЛОГОВЫХ ДОХОДОВ</a:t>
            </a:r>
          </a:p>
          <a:p>
            <a:pPr algn="ctr"/>
            <a:r>
              <a:rPr lang="ru-RU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БЮДЖЕТА МУНИЦИПАЛЬНОГО РАЙОНА НА 2018 ГОД</a:t>
            </a:r>
            <a:endParaRPr lang="ru-RU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868144" y="4080704"/>
            <a:ext cx="1872208" cy="36288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46 333 тыс. руб.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3275856" y="2420888"/>
            <a:ext cx="1872208" cy="36288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8 939 тыс. руб.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3256500" y="5323620"/>
            <a:ext cx="1872208" cy="36288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2 645 тыс. руб.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681005" y="3842610"/>
            <a:ext cx="1872208" cy="36288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  102 тыс. руб.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2771800" y="3198341"/>
            <a:ext cx="1872208" cy="36288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2 224 тыс. руб.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04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3287071"/>
              </p:ext>
            </p:extLst>
          </p:nvPr>
        </p:nvGraphicFramePr>
        <p:xfrm>
          <a:off x="107504" y="1196752"/>
          <a:ext cx="5976664" cy="46590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517232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СТРУКТУРА НАЛОГОВЫХ И НЕНАЛОГОВЫХ ДОХОДОВ БЮДЖЕТА МУНИЦИПАЛЬНОГО РАЙОНА НА 2019,2020 ГОДЫ</a:t>
            </a:r>
            <a:endParaRPr lang="ru-RU" sz="20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graphicFrame>
        <p:nvGraphicFramePr>
          <p:cNvPr id="1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9516985"/>
              </p:ext>
            </p:extLst>
          </p:nvPr>
        </p:nvGraphicFramePr>
        <p:xfrm>
          <a:off x="4283968" y="1340768"/>
          <a:ext cx="5688632" cy="5334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Box 1"/>
          <p:cNvSpPr txBox="1"/>
          <p:nvPr/>
        </p:nvSpPr>
        <p:spPr>
          <a:xfrm>
            <a:off x="1043608" y="902472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2019 год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"/>
          <p:cNvSpPr txBox="1"/>
          <p:nvPr/>
        </p:nvSpPr>
        <p:spPr>
          <a:xfrm>
            <a:off x="6588224" y="902472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2020 год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39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0910240"/>
              </p:ext>
            </p:extLst>
          </p:nvPr>
        </p:nvGraphicFramePr>
        <p:xfrm>
          <a:off x="214282" y="1285860"/>
          <a:ext cx="8786874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19" name="TextBox 6"/>
          <p:cNvSpPr txBox="1"/>
          <p:nvPr/>
        </p:nvSpPr>
        <p:spPr>
          <a:xfrm>
            <a:off x="4596621" y="2675584"/>
            <a:ext cx="987847" cy="24189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0,3</a:t>
            </a:r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4613571" y="2131638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-10,7</a:t>
            </a:r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4071934" y="2357430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6"/>
          <p:cNvSpPr txBox="1"/>
          <p:nvPr/>
        </p:nvSpPr>
        <p:spPr>
          <a:xfrm>
            <a:off x="3759647" y="2662959"/>
            <a:ext cx="812353" cy="3748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37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3851920" y="2149955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1 707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ДИНАМИКА НАЛОГОВЫХ И НЕНАЛОГОВЫХ ДОХОДОВ БЮДЖЕТА МУНИЦИПАЛЬНОГО РАЙОНА В 2017-2020 ГОДАХ</a:t>
            </a:r>
            <a:endParaRPr lang="ru-RU" sz="20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715272" y="714356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sp>
        <p:nvSpPr>
          <p:cNvPr id="17" name="TextBox 6"/>
          <p:cNvSpPr txBox="1"/>
          <p:nvPr/>
        </p:nvSpPr>
        <p:spPr>
          <a:xfrm>
            <a:off x="3873528" y="3146517"/>
            <a:ext cx="812353" cy="311221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+17</a:t>
            </a:r>
            <a:endPara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4637560" y="3152719"/>
            <a:ext cx="987847" cy="31121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0,1</a:t>
            </a:r>
            <a:r>
              <a:rPr lang="en-US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6372200" y="4592508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4 644</a:t>
            </a:r>
            <a:endPara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7715272" y="4592508"/>
            <a:ext cx="971528" cy="3486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9,3</a:t>
            </a:r>
            <a:r>
              <a:rPr lang="en-US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6"/>
          <p:cNvSpPr txBox="1"/>
          <p:nvPr/>
        </p:nvSpPr>
        <p:spPr>
          <a:xfrm>
            <a:off x="6538123" y="5097696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2 997</a:t>
            </a:r>
            <a:endPara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7855884" y="5081477"/>
            <a:ext cx="812353" cy="3486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5,5</a:t>
            </a:r>
            <a:r>
              <a:rPr lang="en-US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6"/>
          <p:cNvSpPr txBox="1"/>
          <p:nvPr/>
        </p:nvSpPr>
        <p:spPr>
          <a:xfrm>
            <a:off x="6743112" y="5508305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2 603</a:t>
            </a:r>
            <a:endPara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8077118" y="5533773"/>
            <a:ext cx="812353" cy="3486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4,5</a:t>
            </a:r>
            <a:r>
              <a:rPr lang="en-US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9744</TotalTime>
  <Words>2628</Words>
  <Application>Microsoft Office PowerPoint</Application>
  <PresentationFormat>Экран (4:3)</PresentationFormat>
  <Paragraphs>843</Paragraphs>
  <Slides>30</Slides>
  <Notes>26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9" baseType="lpstr">
      <vt:lpstr>Arial</vt:lpstr>
      <vt:lpstr>Book Antiqua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 бюджет Зиминского районного муниципального образования 2018-2020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Финансовое управление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Помогаева</dc:creator>
  <cp:lastModifiedBy>Дуда Ольга Владимировна</cp:lastModifiedBy>
  <cp:revision>1135</cp:revision>
  <cp:lastPrinted>2017-12-14T01:30:52Z</cp:lastPrinted>
  <dcterms:created xsi:type="dcterms:W3CDTF">2013-11-05T05:29:52Z</dcterms:created>
  <dcterms:modified xsi:type="dcterms:W3CDTF">2017-12-14T05:14:06Z</dcterms:modified>
</cp:coreProperties>
</file>